
<file path=[Content_Types].xml><?xml version="1.0" encoding="utf-8"?>
<Types xmlns="http://schemas.openxmlformats.org/package/2006/content-types">
  <Default Extension="avi" ContentType="video/x-msvideo"/>
  <Default Extension="emf" ContentType="image/x-emf"/>
  <Default Extension="jpeg" ContentType="image/jpeg"/>
  <Default Extension="jpg" ContentType="image/jpeg"/>
  <Default Extension="mov" ContentType="video/quicktime"/>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0" r:id="rId2"/>
  </p:sldMasterIdLst>
  <p:notesMasterIdLst>
    <p:notesMasterId r:id="rId33"/>
  </p:notesMasterIdLst>
  <p:sldIdLst>
    <p:sldId id="487" r:id="rId3"/>
    <p:sldId id="507" r:id="rId4"/>
    <p:sldId id="563" r:id="rId5"/>
    <p:sldId id="407" r:id="rId6"/>
    <p:sldId id="522" r:id="rId7"/>
    <p:sldId id="523" r:id="rId8"/>
    <p:sldId id="524" r:id="rId9"/>
    <p:sldId id="525" r:id="rId10"/>
    <p:sldId id="556" r:id="rId11"/>
    <p:sldId id="557" r:id="rId12"/>
    <p:sldId id="558" r:id="rId13"/>
    <p:sldId id="559" r:id="rId14"/>
    <p:sldId id="560" r:id="rId15"/>
    <p:sldId id="561" r:id="rId16"/>
    <p:sldId id="562" r:id="rId17"/>
    <p:sldId id="532" r:id="rId18"/>
    <p:sldId id="548" r:id="rId19"/>
    <p:sldId id="335" r:id="rId20"/>
    <p:sldId id="336" r:id="rId21"/>
    <p:sldId id="337" r:id="rId22"/>
    <p:sldId id="338" r:id="rId23"/>
    <p:sldId id="339" r:id="rId24"/>
    <p:sldId id="340" r:id="rId25"/>
    <p:sldId id="341" r:id="rId26"/>
    <p:sldId id="343" r:id="rId27"/>
    <p:sldId id="549" r:id="rId28"/>
    <p:sldId id="543" r:id="rId29"/>
    <p:sldId id="544" r:id="rId30"/>
    <p:sldId id="546" r:id="rId31"/>
    <p:sldId id="344"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978"/>
    <p:restoredTop sz="94694"/>
  </p:normalViewPr>
  <p:slideViewPr>
    <p:cSldViewPr snapToGrid="0" snapToObjects="1">
      <p:cViewPr varScale="1">
        <p:scale>
          <a:sx n="121" d="100"/>
          <a:sy n="121" d="100"/>
        </p:scale>
        <p:origin x="912"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EF4C836-458D-7049-9AAC-D805B190D85D}" type="datetimeFigureOut">
              <a:rPr lang="en-US" smtClean="0"/>
              <a:t>2/6/25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B6DE4C8-0267-7C42-83B9-C11BDD048B5A}" type="slidenum">
              <a:rPr lang="en-US" smtClean="0"/>
              <a:t>‹#›</a:t>
            </a:fld>
            <a:endParaRPr lang="en-US"/>
          </a:p>
        </p:txBody>
      </p:sp>
    </p:spTree>
    <p:extLst>
      <p:ext uri="{BB962C8B-B14F-4D97-AF65-F5344CB8AC3E}">
        <p14:creationId xmlns:p14="http://schemas.microsoft.com/office/powerpoint/2010/main" val="42085419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B6DE4C8-0267-7C42-83B9-C11BDD048B5A}" type="slidenum">
              <a:rPr lang="en-US" smtClean="0"/>
              <a:t>2</a:t>
            </a:fld>
            <a:endParaRPr lang="en-US"/>
          </a:p>
        </p:txBody>
      </p:sp>
    </p:spTree>
    <p:extLst>
      <p:ext uri="{BB962C8B-B14F-4D97-AF65-F5344CB8AC3E}">
        <p14:creationId xmlns:p14="http://schemas.microsoft.com/office/powerpoint/2010/main" val="27438759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39C15-9287-E043-9FD4-74688403192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7A24917-D326-744A-A056-D2260FE4246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299F09E-95D2-4A47-8AA2-D60469CA3B35}"/>
              </a:ext>
            </a:extLst>
          </p:cNvPr>
          <p:cNvSpPr>
            <a:spLocks noGrp="1"/>
          </p:cNvSpPr>
          <p:nvPr>
            <p:ph type="dt" sz="half" idx="10"/>
          </p:nvPr>
        </p:nvSpPr>
        <p:spPr/>
        <p:txBody>
          <a:bodyPr/>
          <a:lstStyle/>
          <a:p>
            <a:fld id="{032C4C84-B1BE-194D-AE8C-7238765069F2}" type="datetimeFigureOut">
              <a:rPr lang="en-US" smtClean="0"/>
              <a:t>2/6/25</a:t>
            </a:fld>
            <a:endParaRPr lang="en-US"/>
          </a:p>
        </p:txBody>
      </p:sp>
      <p:sp>
        <p:nvSpPr>
          <p:cNvPr id="5" name="Footer Placeholder 4">
            <a:extLst>
              <a:ext uri="{FF2B5EF4-FFF2-40B4-BE49-F238E27FC236}">
                <a16:creationId xmlns:a16="http://schemas.microsoft.com/office/drawing/2014/main" id="{54C72ACC-929A-9C42-A97C-55970EC006D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0B5CD27-8533-084B-96CC-9BD0F9EF2FF2}"/>
              </a:ext>
            </a:extLst>
          </p:cNvPr>
          <p:cNvSpPr>
            <a:spLocks noGrp="1"/>
          </p:cNvSpPr>
          <p:nvPr>
            <p:ph type="sldNum" sz="quarter" idx="12"/>
          </p:nvPr>
        </p:nvSpPr>
        <p:spPr/>
        <p:txBody>
          <a:bodyPr/>
          <a:lstStyle/>
          <a:p>
            <a:fld id="{F5C6706D-7703-7241-8DAD-CC5450B4125A}" type="slidenum">
              <a:rPr lang="en-US" smtClean="0"/>
              <a:t>‹#›</a:t>
            </a:fld>
            <a:endParaRPr lang="en-US"/>
          </a:p>
        </p:txBody>
      </p:sp>
    </p:spTree>
    <p:extLst>
      <p:ext uri="{BB962C8B-B14F-4D97-AF65-F5344CB8AC3E}">
        <p14:creationId xmlns:p14="http://schemas.microsoft.com/office/powerpoint/2010/main" val="14831879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11F595-19F9-5749-88F9-CA49437745C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495FA91-F6C1-6940-9BC2-7BED3CA67026}"/>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6A318B4-304C-D945-AC39-3C07AE5AB574}"/>
              </a:ext>
            </a:extLst>
          </p:cNvPr>
          <p:cNvSpPr>
            <a:spLocks noGrp="1"/>
          </p:cNvSpPr>
          <p:nvPr>
            <p:ph type="dt" sz="half" idx="10"/>
          </p:nvPr>
        </p:nvSpPr>
        <p:spPr/>
        <p:txBody>
          <a:bodyPr/>
          <a:lstStyle/>
          <a:p>
            <a:fld id="{032C4C84-B1BE-194D-AE8C-7238765069F2}" type="datetimeFigureOut">
              <a:rPr lang="en-US" smtClean="0"/>
              <a:t>2/6/25</a:t>
            </a:fld>
            <a:endParaRPr lang="en-US"/>
          </a:p>
        </p:txBody>
      </p:sp>
      <p:sp>
        <p:nvSpPr>
          <p:cNvPr id="5" name="Footer Placeholder 4">
            <a:extLst>
              <a:ext uri="{FF2B5EF4-FFF2-40B4-BE49-F238E27FC236}">
                <a16:creationId xmlns:a16="http://schemas.microsoft.com/office/drawing/2014/main" id="{4AB3B9D7-F0AB-FD43-A387-89D7EFF0E8B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892BFD8-F0E3-BE47-9AAB-4C7B963965B7}"/>
              </a:ext>
            </a:extLst>
          </p:cNvPr>
          <p:cNvSpPr>
            <a:spLocks noGrp="1"/>
          </p:cNvSpPr>
          <p:nvPr>
            <p:ph type="sldNum" sz="quarter" idx="12"/>
          </p:nvPr>
        </p:nvSpPr>
        <p:spPr/>
        <p:txBody>
          <a:bodyPr/>
          <a:lstStyle/>
          <a:p>
            <a:fld id="{F5C6706D-7703-7241-8DAD-CC5450B4125A}" type="slidenum">
              <a:rPr lang="en-US" smtClean="0"/>
              <a:t>‹#›</a:t>
            </a:fld>
            <a:endParaRPr lang="en-US"/>
          </a:p>
        </p:txBody>
      </p:sp>
    </p:spTree>
    <p:extLst>
      <p:ext uri="{BB962C8B-B14F-4D97-AF65-F5344CB8AC3E}">
        <p14:creationId xmlns:p14="http://schemas.microsoft.com/office/powerpoint/2010/main" val="13494011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A0FB094-D3D9-2E4E-9C53-AF38F818A52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8E77605-B471-384E-A632-81E746515BD1}"/>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800DDD-D873-6F4F-990B-2FB0218EA01B}"/>
              </a:ext>
            </a:extLst>
          </p:cNvPr>
          <p:cNvSpPr>
            <a:spLocks noGrp="1"/>
          </p:cNvSpPr>
          <p:nvPr>
            <p:ph type="dt" sz="half" idx="10"/>
          </p:nvPr>
        </p:nvSpPr>
        <p:spPr/>
        <p:txBody>
          <a:bodyPr/>
          <a:lstStyle/>
          <a:p>
            <a:fld id="{032C4C84-B1BE-194D-AE8C-7238765069F2}" type="datetimeFigureOut">
              <a:rPr lang="en-US" smtClean="0"/>
              <a:t>2/6/25</a:t>
            </a:fld>
            <a:endParaRPr lang="en-US"/>
          </a:p>
        </p:txBody>
      </p:sp>
      <p:sp>
        <p:nvSpPr>
          <p:cNvPr id="5" name="Footer Placeholder 4">
            <a:extLst>
              <a:ext uri="{FF2B5EF4-FFF2-40B4-BE49-F238E27FC236}">
                <a16:creationId xmlns:a16="http://schemas.microsoft.com/office/drawing/2014/main" id="{9171A7B0-30A6-2247-81DE-E1754DCDBD3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90081C0-66E4-4D4C-8819-953F6752A673}"/>
              </a:ext>
            </a:extLst>
          </p:cNvPr>
          <p:cNvSpPr>
            <a:spLocks noGrp="1"/>
          </p:cNvSpPr>
          <p:nvPr>
            <p:ph type="sldNum" sz="quarter" idx="12"/>
          </p:nvPr>
        </p:nvSpPr>
        <p:spPr/>
        <p:txBody>
          <a:bodyPr/>
          <a:lstStyle/>
          <a:p>
            <a:fld id="{F5C6706D-7703-7241-8DAD-CC5450B4125A}" type="slidenum">
              <a:rPr lang="en-US" smtClean="0"/>
              <a:t>‹#›</a:t>
            </a:fld>
            <a:endParaRPr lang="en-US"/>
          </a:p>
        </p:txBody>
      </p:sp>
    </p:spTree>
    <p:extLst>
      <p:ext uri="{BB962C8B-B14F-4D97-AF65-F5344CB8AC3E}">
        <p14:creationId xmlns:p14="http://schemas.microsoft.com/office/powerpoint/2010/main" val="40188261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endParaRPr lang="en-US" dirty="0"/>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lvl1pPr>
          </a:lstStyle>
          <a:p>
            <a:pPr>
              <a:defRPr/>
            </a:pPr>
            <a:fld id="{D6F3A803-A045-354B-887A-01433CE46FC2}" type="datetime1">
              <a:rPr lang="en-US" smtClean="0"/>
              <a:t>2/6/25</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1E82176-A547-F94B-AC51-D6E9C882CB88}" type="slidenum">
              <a:rPr lang="en-US"/>
              <a:pPr>
                <a:defRPr/>
              </a:pPr>
              <a:t>‹#›</a:t>
            </a:fld>
            <a:endParaRPr lang="en-US"/>
          </a:p>
        </p:txBody>
      </p:sp>
    </p:spTree>
    <p:extLst>
      <p:ext uri="{BB962C8B-B14F-4D97-AF65-F5344CB8AC3E}">
        <p14:creationId xmlns:p14="http://schemas.microsoft.com/office/powerpoint/2010/main" val="406963288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609600" y="2160495"/>
            <a:ext cx="10972800" cy="396567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pPr>
              <a:defRPr/>
            </a:pPr>
            <a:fld id="{C5BD04BF-9DC2-6341-92B2-BD109A2EF3B1}" type="datetime1">
              <a:rPr lang="en-US" smtClean="0"/>
              <a:t>2/6/25</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3FF2C605-4958-CF43-AA48-80339EFDB0AF}" type="slidenum">
              <a:rPr lang="en-US"/>
              <a:pPr>
                <a:defRPr/>
              </a:pPr>
              <a:t>‹#›</a:t>
            </a:fld>
            <a:endParaRPr lang="en-US"/>
          </a:p>
        </p:txBody>
      </p:sp>
    </p:spTree>
    <p:extLst>
      <p:ext uri="{BB962C8B-B14F-4D97-AF65-F5344CB8AC3E}">
        <p14:creationId xmlns:p14="http://schemas.microsoft.com/office/powerpoint/2010/main" val="14237531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endParaRPr lang="en-US" dirty="0"/>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lvl1pPr>
          </a:lstStyle>
          <a:p>
            <a:pPr>
              <a:defRPr/>
            </a:pPr>
            <a:fld id="{FB0FFBC7-3028-644D-986B-D9855CB74B38}" type="datetime1">
              <a:rPr lang="en-US" smtClean="0"/>
              <a:t>2/6/25</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DA6BD0F-ABBC-C14D-BC96-77BE126A748B}" type="slidenum">
              <a:rPr lang="en-US"/>
              <a:pPr>
                <a:defRPr/>
              </a:pPr>
              <a:t>‹#›</a:t>
            </a:fld>
            <a:endParaRPr lang="en-US"/>
          </a:p>
        </p:txBody>
      </p:sp>
    </p:spTree>
    <p:extLst>
      <p:ext uri="{BB962C8B-B14F-4D97-AF65-F5344CB8AC3E}">
        <p14:creationId xmlns:p14="http://schemas.microsoft.com/office/powerpoint/2010/main" val="248857193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968501"/>
            <a:ext cx="5384800" cy="41576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97600" y="1968501"/>
            <a:ext cx="5384800" cy="41576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3"/>
          <p:cNvSpPr>
            <a:spLocks noGrp="1"/>
          </p:cNvSpPr>
          <p:nvPr>
            <p:ph type="dt" sz="half" idx="10"/>
          </p:nvPr>
        </p:nvSpPr>
        <p:spPr/>
        <p:txBody>
          <a:bodyPr/>
          <a:lstStyle>
            <a:lvl1pPr>
              <a:defRPr/>
            </a:lvl1pPr>
          </a:lstStyle>
          <a:p>
            <a:pPr>
              <a:defRPr/>
            </a:pPr>
            <a:fld id="{2C3B8AE4-01F5-CC42-9C62-61BC6528368B}" type="datetime1">
              <a:rPr lang="en-US" smtClean="0"/>
              <a:t>2/6/25</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EC35E9FC-F6D5-0349-BBED-EA7D7A9BC49B}" type="slidenum">
              <a:rPr lang="en-US"/>
              <a:pPr>
                <a:defRPr/>
              </a:pPr>
              <a:t>‹#›</a:t>
            </a:fld>
            <a:endParaRPr lang="en-US"/>
          </a:p>
        </p:txBody>
      </p:sp>
    </p:spTree>
    <p:extLst>
      <p:ext uri="{BB962C8B-B14F-4D97-AF65-F5344CB8AC3E}">
        <p14:creationId xmlns:p14="http://schemas.microsoft.com/office/powerpoint/2010/main" val="198605908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pPr>
              <a:defRPr/>
            </a:pPr>
            <a:fld id="{77E49314-4A78-2444-9569-44EB70168344}" type="datetime1">
              <a:rPr lang="en-US" smtClean="0"/>
              <a:t>2/6/25</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BB5B94E0-5E06-6D42-A41D-50D581B40900}" type="slidenum">
              <a:rPr lang="en-US"/>
              <a:pPr>
                <a:defRPr/>
              </a:pPr>
              <a:t>‹#›</a:t>
            </a:fld>
            <a:endParaRPr lang="en-US"/>
          </a:p>
        </p:txBody>
      </p:sp>
    </p:spTree>
    <p:extLst>
      <p:ext uri="{BB962C8B-B14F-4D97-AF65-F5344CB8AC3E}">
        <p14:creationId xmlns:p14="http://schemas.microsoft.com/office/powerpoint/2010/main" val="307305889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fld id="{5BC22837-4683-B242-B000-BCEE30621787}" type="datetime1">
              <a:rPr lang="en-US" smtClean="0"/>
              <a:t>2/6/25</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C2AB7D4D-4E81-5B40-91F6-CF14C25F8623}" type="slidenum">
              <a:rPr lang="en-US"/>
              <a:pPr>
                <a:defRPr/>
              </a:pPr>
              <a:t>‹#›</a:t>
            </a:fld>
            <a:endParaRPr lang="en-US"/>
          </a:p>
        </p:txBody>
      </p:sp>
    </p:spTree>
    <p:extLst>
      <p:ext uri="{BB962C8B-B14F-4D97-AF65-F5344CB8AC3E}">
        <p14:creationId xmlns:p14="http://schemas.microsoft.com/office/powerpoint/2010/main" val="318271896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DCDAE926-7EF1-0B40-B57E-417D188A609C}" type="datetime1">
              <a:rPr lang="en-US" smtClean="0"/>
              <a:t>2/6/25</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B35B2FA7-4FDB-5643-811E-7991DEE50B01}" type="slidenum">
              <a:rPr lang="en-US"/>
              <a:pPr>
                <a:defRPr/>
              </a:pPr>
              <a:t>‹#›</a:t>
            </a:fld>
            <a:endParaRPr lang="en-US"/>
          </a:p>
        </p:txBody>
      </p:sp>
    </p:spTree>
    <p:extLst>
      <p:ext uri="{BB962C8B-B14F-4D97-AF65-F5344CB8AC3E}">
        <p14:creationId xmlns:p14="http://schemas.microsoft.com/office/powerpoint/2010/main" val="132846020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3"/>
          <p:cNvSpPr>
            <a:spLocks noGrp="1"/>
          </p:cNvSpPr>
          <p:nvPr>
            <p:ph type="dt" sz="half" idx="10"/>
          </p:nvPr>
        </p:nvSpPr>
        <p:spPr/>
        <p:txBody>
          <a:bodyPr/>
          <a:lstStyle>
            <a:lvl1pPr>
              <a:defRPr/>
            </a:lvl1pPr>
          </a:lstStyle>
          <a:p>
            <a:pPr>
              <a:defRPr/>
            </a:pPr>
            <a:fld id="{518D107B-B9C7-5B41-A168-55258AB95F52}" type="datetime1">
              <a:rPr lang="en-US" smtClean="0"/>
              <a:t>2/6/25</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91DD8B14-AE1E-054C-8668-93D0F0400A18}" type="slidenum">
              <a:rPr lang="en-US"/>
              <a:pPr>
                <a:defRPr/>
              </a:pPr>
              <a:t>‹#›</a:t>
            </a:fld>
            <a:endParaRPr lang="en-US"/>
          </a:p>
        </p:txBody>
      </p:sp>
    </p:spTree>
    <p:extLst>
      <p:ext uri="{BB962C8B-B14F-4D97-AF65-F5344CB8AC3E}">
        <p14:creationId xmlns:p14="http://schemas.microsoft.com/office/powerpoint/2010/main" val="2480101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984269-8D04-384C-8F94-E0DF933D3AA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A0EB2A3-6F46-2B4F-A8B9-C2946821A4B7}"/>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FBBFEB2-3972-8446-9F34-1CA032387DC2}"/>
              </a:ext>
            </a:extLst>
          </p:cNvPr>
          <p:cNvSpPr>
            <a:spLocks noGrp="1"/>
          </p:cNvSpPr>
          <p:nvPr>
            <p:ph type="dt" sz="half" idx="10"/>
          </p:nvPr>
        </p:nvSpPr>
        <p:spPr/>
        <p:txBody>
          <a:bodyPr/>
          <a:lstStyle/>
          <a:p>
            <a:fld id="{032C4C84-B1BE-194D-AE8C-7238765069F2}" type="datetimeFigureOut">
              <a:rPr lang="en-US" smtClean="0"/>
              <a:t>2/6/25</a:t>
            </a:fld>
            <a:endParaRPr lang="en-US"/>
          </a:p>
        </p:txBody>
      </p:sp>
      <p:sp>
        <p:nvSpPr>
          <p:cNvPr id="5" name="Footer Placeholder 4">
            <a:extLst>
              <a:ext uri="{FF2B5EF4-FFF2-40B4-BE49-F238E27FC236}">
                <a16:creationId xmlns:a16="http://schemas.microsoft.com/office/drawing/2014/main" id="{4DC5C465-E90B-AC4D-9377-890DDCC358D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CE5A722-F849-7F44-B1B5-6B5D1E7B6F8D}"/>
              </a:ext>
            </a:extLst>
          </p:cNvPr>
          <p:cNvSpPr>
            <a:spLocks noGrp="1"/>
          </p:cNvSpPr>
          <p:nvPr>
            <p:ph type="sldNum" sz="quarter" idx="12"/>
          </p:nvPr>
        </p:nvSpPr>
        <p:spPr/>
        <p:txBody>
          <a:bodyPr/>
          <a:lstStyle/>
          <a:p>
            <a:fld id="{F5C6706D-7703-7241-8DAD-CC5450B4125A}" type="slidenum">
              <a:rPr lang="en-US" smtClean="0"/>
              <a:t>‹#›</a:t>
            </a:fld>
            <a:endParaRPr lang="en-US"/>
          </a:p>
        </p:txBody>
      </p:sp>
    </p:spTree>
    <p:extLst>
      <p:ext uri="{BB962C8B-B14F-4D97-AF65-F5344CB8AC3E}">
        <p14:creationId xmlns:p14="http://schemas.microsoft.com/office/powerpoint/2010/main" val="295199420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endParaRPr lang="en-US" dirty="0"/>
          </a:p>
        </p:txBody>
      </p:sp>
      <p:sp>
        <p:nvSpPr>
          <p:cNvPr id="3" name="Picture Placeholder 2"/>
          <p:cNvSpPr>
            <a:spLocks noGrp="1"/>
          </p:cNvSpPr>
          <p:nvPr>
            <p:ph type="pic" idx="1"/>
          </p:nvPr>
        </p:nvSpPr>
        <p:spPr>
          <a:xfrm>
            <a:off x="2389717" y="612775"/>
            <a:ext cx="73152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en-US" noProof="0" dirty="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3"/>
          <p:cNvSpPr>
            <a:spLocks noGrp="1"/>
          </p:cNvSpPr>
          <p:nvPr>
            <p:ph type="dt" sz="half" idx="10"/>
          </p:nvPr>
        </p:nvSpPr>
        <p:spPr/>
        <p:txBody>
          <a:bodyPr/>
          <a:lstStyle>
            <a:lvl1pPr>
              <a:defRPr/>
            </a:lvl1pPr>
          </a:lstStyle>
          <a:p>
            <a:pPr>
              <a:defRPr/>
            </a:pPr>
            <a:fld id="{3AD92D36-EE82-3142-B011-9831FB5E702F}" type="datetime1">
              <a:rPr lang="en-US" smtClean="0"/>
              <a:t>2/6/25</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8FEF0004-A563-C64B-9FAD-6198662E1BD1}" type="slidenum">
              <a:rPr lang="en-US"/>
              <a:pPr>
                <a:defRPr/>
              </a:pPr>
              <a:t>‹#›</a:t>
            </a:fld>
            <a:endParaRPr lang="en-US"/>
          </a:p>
        </p:txBody>
      </p:sp>
    </p:spTree>
    <p:extLst>
      <p:ext uri="{BB962C8B-B14F-4D97-AF65-F5344CB8AC3E}">
        <p14:creationId xmlns:p14="http://schemas.microsoft.com/office/powerpoint/2010/main" val="64968615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A8B33C1D-C2E2-1049-AA3F-CD6E91052752}" type="datetime1">
              <a:rPr lang="en-US" smtClean="0"/>
              <a:t>2/6/25</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FB9610A8-B29A-B34A-A0B5-3DF26A2EB850}" type="slidenum">
              <a:rPr lang="en-US"/>
              <a:pPr>
                <a:defRPr/>
              </a:pPr>
              <a:t>‹#›</a:t>
            </a:fld>
            <a:endParaRPr lang="en-US"/>
          </a:p>
        </p:txBody>
      </p:sp>
    </p:spTree>
    <p:extLst>
      <p:ext uri="{BB962C8B-B14F-4D97-AF65-F5344CB8AC3E}">
        <p14:creationId xmlns:p14="http://schemas.microsoft.com/office/powerpoint/2010/main" val="179801125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2791AD68-B60C-4542-BDDD-2074DE6DE828}" type="datetime1">
              <a:rPr lang="en-US" smtClean="0"/>
              <a:t>2/6/25</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E12D0221-73D0-6245-9CCD-73A1D8FCB5E4}" type="slidenum">
              <a:rPr lang="en-US"/>
              <a:pPr>
                <a:defRPr/>
              </a:pPr>
              <a:t>‹#›</a:t>
            </a:fld>
            <a:endParaRPr lang="en-US"/>
          </a:p>
        </p:txBody>
      </p:sp>
    </p:spTree>
    <p:extLst>
      <p:ext uri="{BB962C8B-B14F-4D97-AF65-F5344CB8AC3E}">
        <p14:creationId xmlns:p14="http://schemas.microsoft.com/office/powerpoint/2010/main" val="20844976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07A97A-BD81-A74A-B57C-8739880EA60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74DDCDF-B190-BF4D-89D5-EF06D2584EB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25E81EAF-174E-854C-B327-C99F6F542C0A}"/>
              </a:ext>
            </a:extLst>
          </p:cNvPr>
          <p:cNvSpPr>
            <a:spLocks noGrp="1"/>
          </p:cNvSpPr>
          <p:nvPr>
            <p:ph type="dt" sz="half" idx="10"/>
          </p:nvPr>
        </p:nvSpPr>
        <p:spPr/>
        <p:txBody>
          <a:bodyPr/>
          <a:lstStyle/>
          <a:p>
            <a:fld id="{032C4C84-B1BE-194D-AE8C-7238765069F2}" type="datetimeFigureOut">
              <a:rPr lang="en-US" smtClean="0"/>
              <a:t>2/6/25</a:t>
            </a:fld>
            <a:endParaRPr lang="en-US"/>
          </a:p>
        </p:txBody>
      </p:sp>
      <p:sp>
        <p:nvSpPr>
          <p:cNvPr id="5" name="Footer Placeholder 4">
            <a:extLst>
              <a:ext uri="{FF2B5EF4-FFF2-40B4-BE49-F238E27FC236}">
                <a16:creationId xmlns:a16="http://schemas.microsoft.com/office/drawing/2014/main" id="{26A9679F-2666-6F43-91FA-06E38B4D829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05E7869-840B-2243-9291-057064C0DE82}"/>
              </a:ext>
            </a:extLst>
          </p:cNvPr>
          <p:cNvSpPr>
            <a:spLocks noGrp="1"/>
          </p:cNvSpPr>
          <p:nvPr>
            <p:ph type="sldNum" sz="quarter" idx="12"/>
          </p:nvPr>
        </p:nvSpPr>
        <p:spPr/>
        <p:txBody>
          <a:bodyPr/>
          <a:lstStyle/>
          <a:p>
            <a:fld id="{F5C6706D-7703-7241-8DAD-CC5450B4125A}" type="slidenum">
              <a:rPr lang="en-US" smtClean="0"/>
              <a:t>‹#›</a:t>
            </a:fld>
            <a:endParaRPr lang="en-US"/>
          </a:p>
        </p:txBody>
      </p:sp>
    </p:spTree>
    <p:extLst>
      <p:ext uri="{BB962C8B-B14F-4D97-AF65-F5344CB8AC3E}">
        <p14:creationId xmlns:p14="http://schemas.microsoft.com/office/powerpoint/2010/main" val="35210318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DB3C57-4AFA-2A4F-A830-80507F2A94F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A7705D8-6FF5-B944-90DE-B3AE04978520}"/>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71ACD44-89EA-F049-828E-9D73CB98D697}"/>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1AF4460-D1F5-D649-A77C-7A397FC14024}"/>
              </a:ext>
            </a:extLst>
          </p:cNvPr>
          <p:cNvSpPr>
            <a:spLocks noGrp="1"/>
          </p:cNvSpPr>
          <p:nvPr>
            <p:ph type="dt" sz="half" idx="10"/>
          </p:nvPr>
        </p:nvSpPr>
        <p:spPr/>
        <p:txBody>
          <a:bodyPr/>
          <a:lstStyle/>
          <a:p>
            <a:fld id="{032C4C84-B1BE-194D-AE8C-7238765069F2}" type="datetimeFigureOut">
              <a:rPr lang="en-US" smtClean="0"/>
              <a:t>2/6/25</a:t>
            </a:fld>
            <a:endParaRPr lang="en-US"/>
          </a:p>
        </p:txBody>
      </p:sp>
      <p:sp>
        <p:nvSpPr>
          <p:cNvPr id="6" name="Footer Placeholder 5">
            <a:extLst>
              <a:ext uri="{FF2B5EF4-FFF2-40B4-BE49-F238E27FC236}">
                <a16:creationId xmlns:a16="http://schemas.microsoft.com/office/drawing/2014/main" id="{0B0B74A0-0BF3-924D-95C4-AC5F909850E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A590FA6-C4E1-5E42-ABF2-F998A63580F5}"/>
              </a:ext>
            </a:extLst>
          </p:cNvPr>
          <p:cNvSpPr>
            <a:spLocks noGrp="1"/>
          </p:cNvSpPr>
          <p:nvPr>
            <p:ph type="sldNum" sz="quarter" idx="12"/>
          </p:nvPr>
        </p:nvSpPr>
        <p:spPr/>
        <p:txBody>
          <a:bodyPr/>
          <a:lstStyle/>
          <a:p>
            <a:fld id="{F5C6706D-7703-7241-8DAD-CC5450B4125A}" type="slidenum">
              <a:rPr lang="en-US" smtClean="0"/>
              <a:t>‹#›</a:t>
            </a:fld>
            <a:endParaRPr lang="en-US"/>
          </a:p>
        </p:txBody>
      </p:sp>
    </p:spTree>
    <p:extLst>
      <p:ext uri="{BB962C8B-B14F-4D97-AF65-F5344CB8AC3E}">
        <p14:creationId xmlns:p14="http://schemas.microsoft.com/office/powerpoint/2010/main" val="36832422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B150DD-1B49-5045-9B34-BEFDBFFDA7C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3D21206-9B31-0042-AD08-5ABD2399460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D7AC760F-525C-8747-A9F8-31DBDB374567}"/>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7C3AEF6-215B-8C41-92A0-228CA947A82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8313A34E-C0AB-B14B-A445-4D2AE3527E13}"/>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6354316-92E2-1F4E-A350-EA49EE0A839E}"/>
              </a:ext>
            </a:extLst>
          </p:cNvPr>
          <p:cNvSpPr>
            <a:spLocks noGrp="1"/>
          </p:cNvSpPr>
          <p:nvPr>
            <p:ph type="dt" sz="half" idx="10"/>
          </p:nvPr>
        </p:nvSpPr>
        <p:spPr/>
        <p:txBody>
          <a:bodyPr/>
          <a:lstStyle/>
          <a:p>
            <a:fld id="{032C4C84-B1BE-194D-AE8C-7238765069F2}" type="datetimeFigureOut">
              <a:rPr lang="en-US" smtClean="0"/>
              <a:t>2/6/25</a:t>
            </a:fld>
            <a:endParaRPr lang="en-US"/>
          </a:p>
        </p:txBody>
      </p:sp>
      <p:sp>
        <p:nvSpPr>
          <p:cNvPr id="8" name="Footer Placeholder 7">
            <a:extLst>
              <a:ext uri="{FF2B5EF4-FFF2-40B4-BE49-F238E27FC236}">
                <a16:creationId xmlns:a16="http://schemas.microsoft.com/office/drawing/2014/main" id="{5A2C0A59-4637-3E4C-9D3C-8CFA4782988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EFCE099-43BE-0D46-B519-0C505E52061F}"/>
              </a:ext>
            </a:extLst>
          </p:cNvPr>
          <p:cNvSpPr>
            <a:spLocks noGrp="1"/>
          </p:cNvSpPr>
          <p:nvPr>
            <p:ph type="sldNum" sz="quarter" idx="12"/>
          </p:nvPr>
        </p:nvSpPr>
        <p:spPr/>
        <p:txBody>
          <a:bodyPr/>
          <a:lstStyle/>
          <a:p>
            <a:fld id="{F5C6706D-7703-7241-8DAD-CC5450B4125A}" type="slidenum">
              <a:rPr lang="en-US" smtClean="0"/>
              <a:t>‹#›</a:t>
            </a:fld>
            <a:endParaRPr lang="en-US"/>
          </a:p>
        </p:txBody>
      </p:sp>
    </p:spTree>
    <p:extLst>
      <p:ext uri="{BB962C8B-B14F-4D97-AF65-F5344CB8AC3E}">
        <p14:creationId xmlns:p14="http://schemas.microsoft.com/office/powerpoint/2010/main" val="32261208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AF4FCA-1A61-D043-8F17-B4D7B6C4101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D5532D5-BCDF-F24B-9384-DD3A73110922}"/>
              </a:ext>
            </a:extLst>
          </p:cNvPr>
          <p:cNvSpPr>
            <a:spLocks noGrp="1"/>
          </p:cNvSpPr>
          <p:nvPr>
            <p:ph type="dt" sz="half" idx="10"/>
          </p:nvPr>
        </p:nvSpPr>
        <p:spPr/>
        <p:txBody>
          <a:bodyPr/>
          <a:lstStyle/>
          <a:p>
            <a:fld id="{032C4C84-B1BE-194D-AE8C-7238765069F2}" type="datetimeFigureOut">
              <a:rPr lang="en-US" smtClean="0"/>
              <a:t>2/6/25</a:t>
            </a:fld>
            <a:endParaRPr lang="en-US"/>
          </a:p>
        </p:txBody>
      </p:sp>
      <p:sp>
        <p:nvSpPr>
          <p:cNvPr id="4" name="Footer Placeholder 3">
            <a:extLst>
              <a:ext uri="{FF2B5EF4-FFF2-40B4-BE49-F238E27FC236}">
                <a16:creationId xmlns:a16="http://schemas.microsoft.com/office/drawing/2014/main" id="{EAC78059-C740-714F-881F-292C67E0327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7734A54-62FB-D446-B393-28DFA1A92AA7}"/>
              </a:ext>
            </a:extLst>
          </p:cNvPr>
          <p:cNvSpPr>
            <a:spLocks noGrp="1"/>
          </p:cNvSpPr>
          <p:nvPr>
            <p:ph type="sldNum" sz="quarter" idx="12"/>
          </p:nvPr>
        </p:nvSpPr>
        <p:spPr/>
        <p:txBody>
          <a:bodyPr/>
          <a:lstStyle/>
          <a:p>
            <a:fld id="{F5C6706D-7703-7241-8DAD-CC5450B4125A}" type="slidenum">
              <a:rPr lang="en-US" smtClean="0"/>
              <a:t>‹#›</a:t>
            </a:fld>
            <a:endParaRPr lang="en-US"/>
          </a:p>
        </p:txBody>
      </p:sp>
    </p:spTree>
    <p:extLst>
      <p:ext uri="{BB962C8B-B14F-4D97-AF65-F5344CB8AC3E}">
        <p14:creationId xmlns:p14="http://schemas.microsoft.com/office/powerpoint/2010/main" val="25766742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B6F3605-B714-4E4B-8F4B-361EC52C708B}"/>
              </a:ext>
            </a:extLst>
          </p:cNvPr>
          <p:cNvSpPr>
            <a:spLocks noGrp="1"/>
          </p:cNvSpPr>
          <p:nvPr>
            <p:ph type="dt" sz="half" idx="10"/>
          </p:nvPr>
        </p:nvSpPr>
        <p:spPr/>
        <p:txBody>
          <a:bodyPr/>
          <a:lstStyle/>
          <a:p>
            <a:fld id="{032C4C84-B1BE-194D-AE8C-7238765069F2}" type="datetimeFigureOut">
              <a:rPr lang="en-US" smtClean="0"/>
              <a:t>2/6/25</a:t>
            </a:fld>
            <a:endParaRPr lang="en-US"/>
          </a:p>
        </p:txBody>
      </p:sp>
      <p:sp>
        <p:nvSpPr>
          <p:cNvPr id="3" name="Footer Placeholder 2">
            <a:extLst>
              <a:ext uri="{FF2B5EF4-FFF2-40B4-BE49-F238E27FC236}">
                <a16:creationId xmlns:a16="http://schemas.microsoft.com/office/drawing/2014/main" id="{1C6B2C85-CF07-B345-BED6-AE924899561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E9CB935-4160-CD4E-A1F9-C3DC47FB39B3}"/>
              </a:ext>
            </a:extLst>
          </p:cNvPr>
          <p:cNvSpPr>
            <a:spLocks noGrp="1"/>
          </p:cNvSpPr>
          <p:nvPr>
            <p:ph type="sldNum" sz="quarter" idx="12"/>
          </p:nvPr>
        </p:nvSpPr>
        <p:spPr/>
        <p:txBody>
          <a:bodyPr/>
          <a:lstStyle/>
          <a:p>
            <a:fld id="{F5C6706D-7703-7241-8DAD-CC5450B4125A}" type="slidenum">
              <a:rPr lang="en-US" smtClean="0"/>
              <a:t>‹#›</a:t>
            </a:fld>
            <a:endParaRPr lang="en-US"/>
          </a:p>
        </p:txBody>
      </p:sp>
    </p:spTree>
    <p:extLst>
      <p:ext uri="{BB962C8B-B14F-4D97-AF65-F5344CB8AC3E}">
        <p14:creationId xmlns:p14="http://schemas.microsoft.com/office/powerpoint/2010/main" val="3887823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06B6E-2286-3B45-8284-0170917FA08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54288AA-9224-5E45-8D27-E3586FD502A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C0270B1-5D05-7F49-913C-583210AC259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77D2994-9A73-C84C-9FB0-3ED0BB98FBD4}"/>
              </a:ext>
            </a:extLst>
          </p:cNvPr>
          <p:cNvSpPr>
            <a:spLocks noGrp="1"/>
          </p:cNvSpPr>
          <p:nvPr>
            <p:ph type="dt" sz="half" idx="10"/>
          </p:nvPr>
        </p:nvSpPr>
        <p:spPr/>
        <p:txBody>
          <a:bodyPr/>
          <a:lstStyle/>
          <a:p>
            <a:fld id="{032C4C84-B1BE-194D-AE8C-7238765069F2}" type="datetimeFigureOut">
              <a:rPr lang="en-US" smtClean="0"/>
              <a:t>2/6/25</a:t>
            </a:fld>
            <a:endParaRPr lang="en-US"/>
          </a:p>
        </p:txBody>
      </p:sp>
      <p:sp>
        <p:nvSpPr>
          <p:cNvPr id="6" name="Footer Placeholder 5">
            <a:extLst>
              <a:ext uri="{FF2B5EF4-FFF2-40B4-BE49-F238E27FC236}">
                <a16:creationId xmlns:a16="http://schemas.microsoft.com/office/drawing/2014/main" id="{312349A8-99B9-9D4C-A748-FEAC38DA292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9BE7D0F-2663-1041-9139-E17E8FB53BC8}"/>
              </a:ext>
            </a:extLst>
          </p:cNvPr>
          <p:cNvSpPr>
            <a:spLocks noGrp="1"/>
          </p:cNvSpPr>
          <p:nvPr>
            <p:ph type="sldNum" sz="quarter" idx="12"/>
          </p:nvPr>
        </p:nvSpPr>
        <p:spPr/>
        <p:txBody>
          <a:bodyPr/>
          <a:lstStyle/>
          <a:p>
            <a:fld id="{F5C6706D-7703-7241-8DAD-CC5450B4125A}" type="slidenum">
              <a:rPr lang="en-US" smtClean="0"/>
              <a:t>‹#›</a:t>
            </a:fld>
            <a:endParaRPr lang="en-US"/>
          </a:p>
        </p:txBody>
      </p:sp>
    </p:spTree>
    <p:extLst>
      <p:ext uri="{BB962C8B-B14F-4D97-AF65-F5344CB8AC3E}">
        <p14:creationId xmlns:p14="http://schemas.microsoft.com/office/powerpoint/2010/main" val="40958079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8E15A7-386D-FB4B-9B2F-7F873A086EE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D053BEA-DC56-7846-A2B4-A249297EBBD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689CAE4-CE90-1D43-BEE6-8A15DFD8DF8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CC46F4C-D311-6C4D-BC3F-1AE7FFF7DDCE}"/>
              </a:ext>
            </a:extLst>
          </p:cNvPr>
          <p:cNvSpPr>
            <a:spLocks noGrp="1"/>
          </p:cNvSpPr>
          <p:nvPr>
            <p:ph type="dt" sz="half" idx="10"/>
          </p:nvPr>
        </p:nvSpPr>
        <p:spPr/>
        <p:txBody>
          <a:bodyPr/>
          <a:lstStyle/>
          <a:p>
            <a:fld id="{032C4C84-B1BE-194D-AE8C-7238765069F2}" type="datetimeFigureOut">
              <a:rPr lang="en-US" smtClean="0"/>
              <a:t>2/6/25</a:t>
            </a:fld>
            <a:endParaRPr lang="en-US"/>
          </a:p>
        </p:txBody>
      </p:sp>
      <p:sp>
        <p:nvSpPr>
          <p:cNvPr id="6" name="Footer Placeholder 5">
            <a:extLst>
              <a:ext uri="{FF2B5EF4-FFF2-40B4-BE49-F238E27FC236}">
                <a16:creationId xmlns:a16="http://schemas.microsoft.com/office/drawing/2014/main" id="{5F853A56-0B02-644B-8527-95B145A39F3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B6C37E0-06D4-A148-A1BC-27EF8E4D2C29}"/>
              </a:ext>
            </a:extLst>
          </p:cNvPr>
          <p:cNvSpPr>
            <a:spLocks noGrp="1"/>
          </p:cNvSpPr>
          <p:nvPr>
            <p:ph type="sldNum" sz="quarter" idx="12"/>
          </p:nvPr>
        </p:nvSpPr>
        <p:spPr/>
        <p:txBody>
          <a:bodyPr/>
          <a:lstStyle/>
          <a:p>
            <a:fld id="{F5C6706D-7703-7241-8DAD-CC5450B4125A}" type="slidenum">
              <a:rPr lang="en-US" smtClean="0"/>
              <a:t>‹#›</a:t>
            </a:fld>
            <a:endParaRPr lang="en-US"/>
          </a:p>
        </p:txBody>
      </p:sp>
    </p:spTree>
    <p:extLst>
      <p:ext uri="{BB962C8B-B14F-4D97-AF65-F5344CB8AC3E}">
        <p14:creationId xmlns:p14="http://schemas.microsoft.com/office/powerpoint/2010/main" val="29326054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jp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C23318E-A22D-4E4B-9C8A-9C5E909E199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B1E7527-7532-CA4A-B4F5-C6CDC0D97C3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F8D6149-825C-EE4B-97FD-E18B3BD2D8B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32C4C84-B1BE-194D-AE8C-7238765069F2}" type="datetimeFigureOut">
              <a:rPr lang="en-US" smtClean="0"/>
              <a:t>2/6/25</a:t>
            </a:fld>
            <a:endParaRPr lang="en-US"/>
          </a:p>
        </p:txBody>
      </p:sp>
      <p:sp>
        <p:nvSpPr>
          <p:cNvPr id="5" name="Footer Placeholder 4">
            <a:extLst>
              <a:ext uri="{FF2B5EF4-FFF2-40B4-BE49-F238E27FC236}">
                <a16:creationId xmlns:a16="http://schemas.microsoft.com/office/drawing/2014/main" id="{2F18B61F-1063-994C-A16E-0163ED008B9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C595A1B-1FED-3F40-880C-B2B48FE83B3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5C6706D-7703-7241-8DAD-CC5450B4125A}" type="slidenum">
              <a:rPr lang="en-US" smtClean="0"/>
              <a:t>‹#›</a:t>
            </a:fld>
            <a:endParaRPr lang="en-US"/>
          </a:p>
        </p:txBody>
      </p:sp>
    </p:spTree>
    <p:extLst>
      <p:ext uri="{BB962C8B-B14F-4D97-AF65-F5344CB8AC3E}">
        <p14:creationId xmlns:p14="http://schemas.microsoft.com/office/powerpoint/2010/main" val="37455970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900114"/>
            <a:ext cx="10972800" cy="1068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dirty="0"/>
              <a:t>Headline Line One</a:t>
            </a:r>
            <a:br>
              <a:rPr lang="en-US" dirty="0"/>
            </a:br>
            <a:r>
              <a:rPr lang="en-US" dirty="0"/>
              <a:t>Headline Line Two</a:t>
            </a:r>
          </a:p>
        </p:txBody>
      </p:sp>
      <p:sp>
        <p:nvSpPr>
          <p:cNvPr id="1027" name="Text Placeholder 2"/>
          <p:cNvSpPr>
            <a:spLocks noGrp="1"/>
          </p:cNvSpPr>
          <p:nvPr>
            <p:ph type="body" idx="1"/>
          </p:nvPr>
        </p:nvSpPr>
        <p:spPr bwMode="auto">
          <a:xfrm>
            <a:off x="609600" y="3022601"/>
            <a:ext cx="10972800" cy="3103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Arial" panose="020B0604020202020204" pitchFamily="34" charset="0"/>
                <a:ea typeface="+mn-ea"/>
                <a:cs typeface="Arial" panose="020B0604020202020204" pitchFamily="34" charset="0"/>
              </a:defRPr>
            </a:lvl1pPr>
          </a:lstStyle>
          <a:p>
            <a:pPr>
              <a:defRPr/>
            </a:pPr>
            <a:fld id="{3EE08B4B-7256-494F-A90D-3891BD685F4A}" type="datetime1">
              <a:rPr lang="en-US" smtClean="0"/>
              <a:t>2/6/25</a:t>
            </a:fld>
            <a:endParaRPr lang="en-US" dirty="0"/>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Arial" panose="020B0604020202020204" pitchFamily="34" charset="0"/>
                <a:ea typeface="+mn-ea"/>
                <a:cs typeface="Arial" panose="020B0604020202020204" pitchFamily="34" charset="0"/>
              </a:defRPr>
            </a:lvl1pPr>
          </a:lstStyle>
          <a:p>
            <a:pPr>
              <a:defRPr/>
            </a:pPr>
            <a:endParaRPr lang="en-US" dirty="0"/>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fontAlgn="auto">
              <a:spcBef>
                <a:spcPts val="0"/>
              </a:spcBef>
              <a:spcAft>
                <a:spcPts val="0"/>
              </a:spcAft>
              <a:defRPr sz="1200" smtClean="0">
                <a:solidFill>
                  <a:schemeClr val="tx1">
                    <a:tint val="75000"/>
                  </a:schemeClr>
                </a:solidFill>
                <a:latin typeface="+mn-lt"/>
                <a:ea typeface="+mn-ea"/>
                <a:cs typeface="+mn-cs"/>
              </a:defRPr>
            </a:lvl1pPr>
          </a:lstStyle>
          <a:p>
            <a:pPr>
              <a:defRPr/>
            </a:pPr>
            <a:fld id="{0EF7D53D-272A-624E-BE3D-99D13E2B4193}" type="slidenum">
              <a:rPr lang="en-US"/>
              <a:pPr>
                <a:defRPr/>
              </a:pPr>
              <a:t>‹#›</a:t>
            </a:fld>
            <a:endParaRPr lang="en-US" dirty="0"/>
          </a:p>
        </p:txBody>
      </p:sp>
      <p:pic>
        <p:nvPicPr>
          <p:cNvPr id="3" name="Picture 2"/>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0" y="0"/>
            <a:ext cx="12192000" cy="457200"/>
          </a:xfrm>
          <a:prstGeom prst="rect">
            <a:avLst/>
          </a:prstGeom>
        </p:spPr>
      </p:pic>
    </p:spTree>
    <p:extLst>
      <p:ext uri="{BB962C8B-B14F-4D97-AF65-F5344CB8AC3E}">
        <p14:creationId xmlns:p14="http://schemas.microsoft.com/office/powerpoint/2010/main" val="422857550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ctr" defTabSz="457200" rtl="0" eaLnBrk="1" fontAlgn="base" hangingPunct="1">
        <a:spcBef>
          <a:spcPct val="0"/>
        </a:spcBef>
        <a:spcAft>
          <a:spcPct val="0"/>
        </a:spcAft>
        <a:defRPr sz="3200" b="1" kern="1200">
          <a:solidFill>
            <a:schemeClr val="tx1"/>
          </a:solidFill>
          <a:latin typeface="Arial"/>
          <a:ea typeface="ＭＳ Ｐゴシック" charset="0"/>
          <a:cs typeface="Arial"/>
        </a:defRPr>
      </a:lvl1pPr>
      <a:lvl2pPr algn="ctr" defTabSz="457200" rtl="0" eaLnBrk="1" fontAlgn="base" hangingPunct="1">
        <a:spcBef>
          <a:spcPct val="0"/>
        </a:spcBef>
        <a:spcAft>
          <a:spcPct val="0"/>
        </a:spcAft>
        <a:defRPr sz="3200" b="1">
          <a:solidFill>
            <a:schemeClr val="tx1"/>
          </a:solidFill>
          <a:latin typeface="Arial" charset="0"/>
          <a:ea typeface="ＭＳ Ｐゴシック" charset="0"/>
        </a:defRPr>
      </a:lvl2pPr>
      <a:lvl3pPr algn="ctr" defTabSz="457200" rtl="0" eaLnBrk="1" fontAlgn="base" hangingPunct="1">
        <a:spcBef>
          <a:spcPct val="0"/>
        </a:spcBef>
        <a:spcAft>
          <a:spcPct val="0"/>
        </a:spcAft>
        <a:defRPr sz="3200" b="1">
          <a:solidFill>
            <a:schemeClr val="tx1"/>
          </a:solidFill>
          <a:latin typeface="Arial" charset="0"/>
          <a:ea typeface="ＭＳ Ｐゴシック" charset="0"/>
        </a:defRPr>
      </a:lvl3pPr>
      <a:lvl4pPr algn="ctr" defTabSz="457200" rtl="0" eaLnBrk="1" fontAlgn="base" hangingPunct="1">
        <a:spcBef>
          <a:spcPct val="0"/>
        </a:spcBef>
        <a:spcAft>
          <a:spcPct val="0"/>
        </a:spcAft>
        <a:defRPr sz="3200" b="1">
          <a:solidFill>
            <a:schemeClr val="tx1"/>
          </a:solidFill>
          <a:latin typeface="Arial" charset="0"/>
          <a:ea typeface="ＭＳ Ｐゴシック" charset="0"/>
        </a:defRPr>
      </a:lvl4pPr>
      <a:lvl5pPr algn="ctr" defTabSz="457200" rtl="0" eaLnBrk="1" fontAlgn="base" hangingPunct="1">
        <a:spcBef>
          <a:spcPct val="0"/>
        </a:spcBef>
        <a:spcAft>
          <a:spcPct val="0"/>
        </a:spcAft>
        <a:defRPr sz="3200" b="1">
          <a:solidFill>
            <a:schemeClr val="tx1"/>
          </a:solidFill>
          <a:latin typeface="Arial" charset="0"/>
          <a:ea typeface="ＭＳ Ｐゴシック" charset="0"/>
        </a:defRPr>
      </a:lvl5pPr>
      <a:lvl6pPr marL="457200" algn="ctr" defTabSz="457200" rtl="0" eaLnBrk="1" fontAlgn="base" hangingPunct="1">
        <a:spcBef>
          <a:spcPct val="0"/>
        </a:spcBef>
        <a:spcAft>
          <a:spcPct val="0"/>
        </a:spcAft>
        <a:defRPr sz="3200" b="1">
          <a:solidFill>
            <a:schemeClr val="tx1"/>
          </a:solidFill>
          <a:latin typeface="Arial" charset="0"/>
          <a:ea typeface="ＭＳ Ｐゴシック" charset="0"/>
        </a:defRPr>
      </a:lvl6pPr>
      <a:lvl7pPr marL="914400" algn="ctr" defTabSz="457200" rtl="0" eaLnBrk="1" fontAlgn="base" hangingPunct="1">
        <a:spcBef>
          <a:spcPct val="0"/>
        </a:spcBef>
        <a:spcAft>
          <a:spcPct val="0"/>
        </a:spcAft>
        <a:defRPr sz="3200" b="1">
          <a:solidFill>
            <a:schemeClr val="tx1"/>
          </a:solidFill>
          <a:latin typeface="Arial" charset="0"/>
          <a:ea typeface="ＭＳ Ｐゴシック" charset="0"/>
        </a:defRPr>
      </a:lvl7pPr>
      <a:lvl8pPr marL="1371600" algn="ctr" defTabSz="457200" rtl="0" eaLnBrk="1" fontAlgn="base" hangingPunct="1">
        <a:spcBef>
          <a:spcPct val="0"/>
        </a:spcBef>
        <a:spcAft>
          <a:spcPct val="0"/>
        </a:spcAft>
        <a:defRPr sz="3200" b="1">
          <a:solidFill>
            <a:schemeClr val="tx1"/>
          </a:solidFill>
          <a:latin typeface="Arial" charset="0"/>
          <a:ea typeface="ＭＳ Ｐゴシック" charset="0"/>
        </a:defRPr>
      </a:lvl8pPr>
      <a:lvl9pPr marL="1828800" algn="ctr" defTabSz="457200" rtl="0" eaLnBrk="1" fontAlgn="base" hangingPunct="1">
        <a:spcBef>
          <a:spcPct val="0"/>
        </a:spcBef>
        <a:spcAft>
          <a:spcPct val="0"/>
        </a:spcAft>
        <a:defRPr sz="3200" b="1">
          <a:solidFill>
            <a:schemeClr val="tx1"/>
          </a:solidFill>
          <a:latin typeface="Arial" charset="0"/>
          <a:ea typeface="ＭＳ Ｐゴシック" charset="0"/>
        </a:defRPr>
      </a:lvl9pPr>
    </p:titleStyle>
    <p:bodyStyle>
      <a:lvl1pPr marL="342900" indent="-342900" algn="l" defTabSz="457200" rtl="0" eaLnBrk="1" fontAlgn="base" hangingPunct="1">
        <a:spcBef>
          <a:spcPct val="20000"/>
        </a:spcBef>
        <a:spcAft>
          <a:spcPct val="0"/>
        </a:spcAft>
        <a:buFont typeface="Arial" charset="0"/>
        <a:buChar char="•"/>
        <a:defRPr sz="2400" kern="1200">
          <a:solidFill>
            <a:schemeClr val="tx1"/>
          </a:solidFill>
          <a:latin typeface="Arial"/>
          <a:ea typeface="ＭＳ Ｐゴシック" charset="0"/>
          <a:cs typeface="Arial"/>
        </a:defRPr>
      </a:lvl1pPr>
      <a:lvl2pPr marL="742950" indent="-285750" algn="l" defTabSz="457200" rtl="0" eaLnBrk="1" fontAlgn="base" hangingPunct="1">
        <a:spcBef>
          <a:spcPct val="20000"/>
        </a:spcBef>
        <a:spcAft>
          <a:spcPct val="0"/>
        </a:spcAft>
        <a:buFont typeface="Arial" charset="0"/>
        <a:buChar char="–"/>
        <a:defRPr sz="2400" kern="1200">
          <a:solidFill>
            <a:schemeClr val="tx1"/>
          </a:solidFill>
          <a:latin typeface="Arial"/>
          <a:ea typeface="ＭＳ Ｐゴシック" charset="0"/>
          <a:cs typeface="Arial"/>
        </a:defRPr>
      </a:lvl2pPr>
      <a:lvl3pPr marL="1143000" indent="-228600" algn="l" defTabSz="457200" rtl="0" eaLnBrk="1" fontAlgn="base" hangingPunct="1">
        <a:spcBef>
          <a:spcPct val="20000"/>
        </a:spcBef>
        <a:spcAft>
          <a:spcPct val="0"/>
        </a:spcAft>
        <a:buFont typeface="Arial" charset="0"/>
        <a:buChar char="•"/>
        <a:defRPr kern="1200">
          <a:solidFill>
            <a:schemeClr val="tx1"/>
          </a:solidFill>
          <a:latin typeface="Arial"/>
          <a:ea typeface="ＭＳ Ｐゴシック" charset="0"/>
          <a:cs typeface="Arial"/>
        </a:defRPr>
      </a:lvl3pPr>
      <a:lvl4pPr marL="1600200" indent="-228600" algn="l" defTabSz="457200" rtl="0" eaLnBrk="1" fontAlgn="base" hangingPunct="1">
        <a:spcBef>
          <a:spcPct val="20000"/>
        </a:spcBef>
        <a:spcAft>
          <a:spcPct val="0"/>
        </a:spcAft>
        <a:buFont typeface="Arial" charset="0"/>
        <a:buChar char="–"/>
        <a:defRPr sz="1400" kern="1200">
          <a:solidFill>
            <a:schemeClr val="tx1"/>
          </a:solidFill>
          <a:latin typeface="Arial"/>
          <a:ea typeface="ＭＳ Ｐゴシック" charset="0"/>
          <a:cs typeface="Arial"/>
        </a:defRPr>
      </a:lvl4pPr>
      <a:lvl5pPr marL="2057400" indent="-228600" algn="l" defTabSz="457200" rtl="0" eaLnBrk="1" fontAlgn="base" hangingPunct="1">
        <a:spcBef>
          <a:spcPct val="20000"/>
        </a:spcBef>
        <a:spcAft>
          <a:spcPct val="0"/>
        </a:spcAft>
        <a:buFont typeface="Arial" charset="0"/>
        <a:buChar char="»"/>
        <a:defRPr sz="1000" kern="1200">
          <a:solidFill>
            <a:schemeClr val="tx1"/>
          </a:solidFill>
          <a:latin typeface="Arial"/>
          <a:ea typeface="ＭＳ Ｐゴシック" charset="0"/>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3.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3.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3.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3.xml"/><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3.xml"/><Relationship Id="rId4" Type="http://schemas.openxmlformats.org/officeDocument/2006/relationships/image" Target="../media/image28.jpeg"/></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image" Target="../media/image31.png"/><Relationship Id="rId1" Type="http://schemas.openxmlformats.org/officeDocument/2006/relationships/slideLayout" Target="../slideLayouts/slideLayout13.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emf"/><Relationship Id="rId9" Type="http://schemas.openxmlformats.org/officeDocument/2006/relationships/image" Target="../media/image38.png"/></Relationships>
</file>

<file path=ppt/slides/_rels/slide2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3.xml"/><Relationship Id="rId4" Type="http://schemas.openxmlformats.org/officeDocument/2006/relationships/image" Target="../media/image41.emf"/></Relationships>
</file>

<file path=ppt/slides/_rels/slide22.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image" Target="../media/image42.png"/><Relationship Id="rId1" Type="http://schemas.openxmlformats.org/officeDocument/2006/relationships/slideLayout" Target="../slideLayouts/slideLayout13.xml"/><Relationship Id="rId5" Type="http://schemas.openxmlformats.org/officeDocument/2006/relationships/image" Target="../media/image45.emf"/><Relationship Id="rId4" Type="http://schemas.openxmlformats.org/officeDocument/2006/relationships/image" Target="../media/image44.emf"/></Relationships>
</file>

<file path=ppt/slides/_rels/slide2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emf"/><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image" Target="../media/image49.emf"/><Relationship Id="rId1" Type="http://schemas.openxmlformats.org/officeDocument/2006/relationships/slideLayout" Target="../slideLayouts/slideLayout13.xml"/><Relationship Id="rId5" Type="http://schemas.openxmlformats.org/officeDocument/2006/relationships/image" Target="../media/image52.emf"/><Relationship Id="rId4" Type="http://schemas.openxmlformats.org/officeDocument/2006/relationships/image" Target="../media/image51.emf"/></Relationships>
</file>

<file path=ppt/slides/_rels/slide26.xml.rels><?xml version="1.0" encoding="UTF-8" standalone="yes"?>
<Relationships xmlns="http://schemas.openxmlformats.org/package/2006/relationships"><Relationship Id="rId3" Type="http://schemas.openxmlformats.org/officeDocument/2006/relationships/image" Target="../media/image54.tiff"/><Relationship Id="rId2" Type="http://schemas.openxmlformats.org/officeDocument/2006/relationships/image" Target="../media/image53.tiff"/><Relationship Id="rId1" Type="http://schemas.openxmlformats.org/officeDocument/2006/relationships/slideLayout" Target="../slideLayouts/slideLayout13.xml"/><Relationship Id="rId6" Type="http://schemas.openxmlformats.org/officeDocument/2006/relationships/image" Target="../media/image57.tiff"/><Relationship Id="rId5" Type="http://schemas.openxmlformats.org/officeDocument/2006/relationships/image" Target="../media/image56.tiff"/><Relationship Id="rId4" Type="http://schemas.openxmlformats.org/officeDocument/2006/relationships/image" Target="../media/image55.tiff"/></Relationships>
</file>

<file path=ppt/slides/_rels/slide27.xml.rels><?xml version="1.0" encoding="UTF-8" standalone="yes"?>
<Relationships xmlns="http://schemas.openxmlformats.org/package/2006/relationships"><Relationship Id="rId8" Type="http://schemas.openxmlformats.org/officeDocument/2006/relationships/image" Target="../media/image64.tiff"/><Relationship Id="rId3" Type="http://schemas.openxmlformats.org/officeDocument/2006/relationships/image" Target="../media/image59.tiff"/><Relationship Id="rId7" Type="http://schemas.openxmlformats.org/officeDocument/2006/relationships/image" Target="../media/image63.tiff"/><Relationship Id="rId2" Type="http://schemas.openxmlformats.org/officeDocument/2006/relationships/image" Target="../media/image58.tiff"/><Relationship Id="rId1" Type="http://schemas.openxmlformats.org/officeDocument/2006/relationships/slideLayout" Target="../slideLayouts/slideLayout13.xml"/><Relationship Id="rId6" Type="http://schemas.openxmlformats.org/officeDocument/2006/relationships/image" Target="../media/image62.tiff"/><Relationship Id="rId5" Type="http://schemas.openxmlformats.org/officeDocument/2006/relationships/image" Target="../media/image61.tiff"/><Relationship Id="rId4" Type="http://schemas.openxmlformats.org/officeDocument/2006/relationships/image" Target="../media/image60.tiff"/><Relationship Id="rId9" Type="http://schemas.openxmlformats.org/officeDocument/2006/relationships/image" Target="../media/image65.png"/></Relationships>
</file>

<file path=ppt/slides/_rels/slide28.xml.rels><?xml version="1.0" encoding="UTF-8" standalone="yes"?>
<Relationships xmlns="http://schemas.openxmlformats.org/package/2006/relationships"><Relationship Id="rId3" Type="http://schemas.openxmlformats.org/officeDocument/2006/relationships/image" Target="../media/image67.tiff"/><Relationship Id="rId7" Type="http://schemas.openxmlformats.org/officeDocument/2006/relationships/image" Target="../media/image71.png"/><Relationship Id="rId2" Type="http://schemas.openxmlformats.org/officeDocument/2006/relationships/image" Target="../media/image66.tiff"/><Relationship Id="rId1" Type="http://schemas.openxmlformats.org/officeDocument/2006/relationships/slideLayout" Target="../slideLayouts/slideLayout13.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s>
</file>

<file path=ppt/slides/_rels/slide2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13.xml"/><Relationship Id="rId4" Type="http://schemas.openxmlformats.org/officeDocument/2006/relationships/image" Target="../media/image7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microsoft.com/office/2007/relationships/media" Target="../media/media2.avi"/><Relationship Id="rId7" Type="http://schemas.openxmlformats.org/officeDocument/2006/relationships/image" Target="../media/image7.png"/><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image" Target="../media/image6.png"/><Relationship Id="rId5" Type="http://schemas.openxmlformats.org/officeDocument/2006/relationships/slideLayout" Target="../slideLayouts/slideLayout13.xml"/><Relationship Id="rId4" Type="http://schemas.openxmlformats.org/officeDocument/2006/relationships/video" Target="../media/media2.avi"/></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3.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A1AB4-6496-0D46-9C3B-B71641B90165}"/>
              </a:ext>
            </a:extLst>
          </p:cNvPr>
          <p:cNvSpPr>
            <a:spLocks noGrp="1"/>
          </p:cNvSpPr>
          <p:nvPr>
            <p:ph type="ctrTitle"/>
          </p:nvPr>
        </p:nvSpPr>
        <p:spPr/>
        <p:txBody>
          <a:bodyPr/>
          <a:lstStyle/>
          <a:p>
            <a:r>
              <a:rPr lang="en-US" sz="4000" dirty="0"/>
              <a:t>Nuclear Fuel Performance</a:t>
            </a:r>
          </a:p>
        </p:txBody>
      </p:sp>
      <p:sp>
        <p:nvSpPr>
          <p:cNvPr id="3" name="Subtitle 2">
            <a:extLst>
              <a:ext uri="{FF2B5EF4-FFF2-40B4-BE49-F238E27FC236}">
                <a16:creationId xmlns:a16="http://schemas.microsoft.com/office/drawing/2014/main" id="{D4E102A4-1D26-9E41-904A-5C94FEB21AD8}"/>
              </a:ext>
            </a:extLst>
          </p:cNvPr>
          <p:cNvSpPr>
            <a:spLocks noGrp="1"/>
          </p:cNvSpPr>
          <p:nvPr>
            <p:ph type="subTitle" idx="1"/>
          </p:nvPr>
        </p:nvSpPr>
        <p:spPr/>
        <p:txBody>
          <a:bodyPr/>
          <a:lstStyle/>
          <a:p>
            <a:r>
              <a:rPr lang="en-US" dirty="0"/>
              <a:t>NE-533</a:t>
            </a:r>
          </a:p>
          <a:p>
            <a:r>
              <a:rPr lang="en-US" dirty="0"/>
              <a:t>Spring 2025</a:t>
            </a:r>
          </a:p>
        </p:txBody>
      </p:sp>
      <p:sp>
        <p:nvSpPr>
          <p:cNvPr id="4" name="Slide Number Placeholder 3">
            <a:extLst>
              <a:ext uri="{FF2B5EF4-FFF2-40B4-BE49-F238E27FC236}">
                <a16:creationId xmlns:a16="http://schemas.microsoft.com/office/drawing/2014/main" id="{8ED6DA87-5AA8-004F-861E-B1E0BAA302DE}"/>
              </a:ext>
            </a:extLst>
          </p:cNvPr>
          <p:cNvSpPr>
            <a:spLocks noGrp="1"/>
          </p:cNvSpPr>
          <p:nvPr>
            <p:ph type="sldNum" sz="quarter" idx="12"/>
          </p:nvPr>
        </p:nvSpPr>
        <p:spPr/>
        <p:txBody>
          <a:bodyPr/>
          <a:lstStyle/>
          <a:p>
            <a:pPr>
              <a:defRPr/>
            </a:pPr>
            <a:fld id="{01E82176-A547-F94B-AC51-D6E9C882CB88}" type="slidenum">
              <a:rPr lang="en-US" smtClean="0"/>
              <a:pPr>
                <a:defRPr/>
              </a:pPr>
              <a:t>1</a:t>
            </a:fld>
            <a:endParaRPr lang="en-US"/>
          </a:p>
        </p:txBody>
      </p:sp>
    </p:spTree>
    <p:extLst>
      <p:ext uri="{BB962C8B-B14F-4D97-AF65-F5344CB8AC3E}">
        <p14:creationId xmlns:p14="http://schemas.microsoft.com/office/powerpoint/2010/main" val="29623513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B734DE-839D-5243-B105-4772FB5CCEB4}"/>
              </a:ext>
            </a:extLst>
          </p:cNvPr>
          <p:cNvSpPr>
            <a:spLocks noGrp="1"/>
          </p:cNvSpPr>
          <p:nvPr>
            <p:ph type="title"/>
          </p:nvPr>
        </p:nvSpPr>
        <p:spPr/>
        <p:txBody>
          <a:bodyPr/>
          <a:lstStyle/>
          <a:p>
            <a:r>
              <a:rPr lang="en-US" dirty="0"/>
              <a:t>Distribution of grain sizes</a:t>
            </a:r>
          </a:p>
        </p:txBody>
      </p:sp>
      <p:sp>
        <p:nvSpPr>
          <p:cNvPr id="3" name="Content Placeholder 2">
            <a:extLst>
              <a:ext uri="{FF2B5EF4-FFF2-40B4-BE49-F238E27FC236}">
                <a16:creationId xmlns:a16="http://schemas.microsoft.com/office/drawing/2014/main" id="{DE4531F2-CF27-2046-BCE4-38560B3747CF}"/>
              </a:ext>
            </a:extLst>
          </p:cNvPr>
          <p:cNvSpPr>
            <a:spLocks noGrp="1"/>
          </p:cNvSpPr>
          <p:nvPr>
            <p:ph idx="1"/>
          </p:nvPr>
        </p:nvSpPr>
        <p:spPr>
          <a:xfrm>
            <a:off x="609600" y="2160495"/>
            <a:ext cx="5665076" cy="3965670"/>
          </a:xfrm>
        </p:spPr>
        <p:txBody>
          <a:bodyPr/>
          <a:lstStyle/>
          <a:p>
            <a:r>
              <a:rPr lang="en-US" dirty="0"/>
              <a:t>In a polycrystal, there is also a distribution of grain sizes</a:t>
            </a:r>
          </a:p>
          <a:p>
            <a:r>
              <a:rPr lang="en-US" dirty="0"/>
              <a:t>Therefore, we commonly refer to the grain size distribution and the </a:t>
            </a:r>
            <a:r>
              <a:rPr lang="en-US" b="1" dirty="0"/>
              <a:t>average grain size</a:t>
            </a:r>
          </a:p>
          <a:p>
            <a:r>
              <a:rPr lang="en-US" dirty="0"/>
              <a:t>The </a:t>
            </a:r>
            <a:r>
              <a:rPr lang="en-US" dirty="0" err="1"/>
              <a:t>Hillert</a:t>
            </a:r>
            <a:r>
              <a:rPr lang="en-US" dirty="0"/>
              <a:t> distribution is an analytical distribution for grain size</a:t>
            </a:r>
          </a:p>
          <a:p>
            <a:r>
              <a:rPr lang="en-US" dirty="0"/>
              <a:t>Real materials often vary from this behavior</a:t>
            </a:r>
          </a:p>
        </p:txBody>
      </p:sp>
      <p:sp>
        <p:nvSpPr>
          <p:cNvPr id="4" name="Slide Number Placeholder 3">
            <a:extLst>
              <a:ext uri="{FF2B5EF4-FFF2-40B4-BE49-F238E27FC236}">
                <a16:creationId xmlns:a16="http://schemas.microsoft.com/office/drawing/2014/main" id="{3BE6E8D9-0D17-8842-86A2-CD69BAA6DE05}"/>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FF2C605-4958-CF43-AA48-80339EFDB0AF}"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5" name="Picture 4">
            <a:extLst>
              <a:ext uri="{FF2B5EF4-FFF2-40B4-BE49-F238E27FC236}">
                <a16:creationId xmlns:a16="http://schemas.microsoft.com/office/drawing/2014/main" id="{1DE270CE-6C07-9B45-AD09-8CCFF13F2179}"/>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266342" y="1968501"/>
            <a:ext cx="3087714" cy="2308077"/>
          </a:xfrm>
          <a:prstGeom prst="rect">
            <a:avLst/>
          </a:prstGeom>
        </p:spPr>
      </p:pic>
      <p:pic>
        <p:nvPicPr>
          <p:cNvPr id="6" name="Picture 5">
            <a:extLst>
              <a:ext uri="{FF2B5EF4-FFF2-40B4-BE49-F238E27FC236}">
                <a16:creationId xmlns:a16="http://schemas.microsoft.com/office/drawing/2014/main" id="{84DD2538-9D82-6846-8FBF-827C45C75929}"/>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837843" y="4332330"/>
            <a:ext cx="3799513" cy="2389146"/>
          </a:xfrm>
          <a:prstGeom prst="rect">
            <a:avLst/>
          </a:prstGeom>
        </p:spPr>
      </p:pic>
      <p:pic>
        <p:nvPicPr>
          <p:cNvPr id="7" name="Picture 6">
            <a:extLst>
              <a:ext uri="{FF2B5EF4-FFF2-40B4-BE49-F238E27FC236}">
                <a16:creationId xmlns:a16="http://schemas.microsoft.com/office/drawing/2014/main" id="{AB90A8B5-A53A-72CA-09C5-BCEF6CFAC1F4}"/>
              </a:ext>
            </a:extLst>
          </p:cNvPr>
          <p:cNvPicPr>
            <a:picLocks noChangeAspect="1"/>
          </p:cNvPicPr>
          <p:nvPr/>
        </p:nvPicPr>
        <p:blipFill>
          <a:blip r:embed="rId4"/>
          <a:stretch>
            <a:fillRect/>
          </a:stretch>
        </p:blipFill>
        <p:spPr>
          <a:xfrm>
            <a:off x="3175000" y="5665786"/>
            <a:ext cx="2921000" cy="584200"/>
          </a:xfrm>
          <a:prstGeom prst="rect">
            <a:avLst/>
          </a:prstGeom>
        </p:spPr>
      </p:pic>
    </p:spTree>
    <p:extLst>
      <p:ext uri="{BB962C8B-B14F-4D97-AF65-F5344CB8AC3E}">
        <p14:creationId xmlns:p14="http://schemas.microsoft.com/office/powerpoint/2010/main" val="29363562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D3E9E-F921-FC49-8A4E-555C95FF71BC}"/>
              </a:ext>
            </a:extLst>
          </p:cNvPr>
          <p:cNvSpPr>
            <a:spLocks noGrp="1"/>
          </p:cNvSpPr>
          <p:nvPr>
            <p:ph type="title"/>
          </p:nvPr>
        </p:nvSpPr>
        <p:spPr/>
        <p:txBody>
          <a:bodyPr/>
          <a:lstStyle/>
          <a:p>
            <a:r>
              <a:rPr lang="en-US" dirty="0"/>
              <a:t>3D Defects</a:t>
            </a:r>
          </a:p>
        </p:txBody>
      </p:sp>
      <p:sp>
        <p:nvSpPr>
          <p:cNvPr id="3" name="Content Placeholder 2">
            <a:extLst>
              <a:ext uri="{FF2B5EF4-FFF2-40B4-BE49-F238E27FC236}">
                <a16:creationId xmlns:a16="http://schemas.microsoft.com/office/drawing/2014/main" id="{F179F47C-E901-5742-8921-11770192111B}"/>
              </a:ext>
            </a:extLst>
          </p:cNvPr>
          <p:cNvSpPr>
            <a:spLocks noGrp="1"/>
          </p:cNvSpPr>
          <p:nvPr>
            <p:ph idx="1"/>
          </p:nvPr>
        </p:nvSpPr>
        <p:spPr>
          <a:xfrm>
            <a:off x="609600" y="2160495"/>
            <a:ext cx="4975274" cy="3965670"/>
          </a:xfrm>
        </p:spPr>
        <p:txBody>
          <a:bodyPr/>
          <a:lstStyle/>
          <a:p>
            <a:r>
              <a:rPr lang="en-US" dirty="0"/>
              <a:t>When point defects cluster, they form three dimensional defects</a:t>
            </a:r>
          </a:p>
          <a:p>
            <a:r>
              <a:rPr lang="en-US" dirty="0"/>
              <a:t>The energy of a point defects is reduced when several point defects cluster together</a:t>
            </a:r>
          </a:p>
          <a:p>
            <a:r>
              <a:rPr lang="en-US" dirty="0"/>
              <a:t>Larger clusters of vacancies are called </a:t>
            </a:r>
            <a:r>
              <a:rPr lang="en-US" b="1" dirty="0"/>
              <a:t>voids</a:t>
            </a:r>
          </a:p>
          <a:p>
            <a:r>
              <a:rPr lang="en-US" dirty="0"/>
              <a:t>Clusters of impurity atoms are called </a:t>
            </a:r>
            <a:r>
              <a:rPr lang="en-US" b="1" dirty="0"/>
              <a:t>precipitates</a:t>
            </a:r>
          </a:p>
          <a:p>
            <a:endParaRPr lang="en-US" dirty="0"/>
          </a:p>
        </p:txBody>
      </p:sp>
      <p:sp>
        <p:nvSpPr>
          <p:cNvPr id="4" name="Slide Number Placeholder 3">
            <a:extLst>
              <a:ext uri="{FF2B5EF4-FFF2-40B4-BE49-F238E27FC236}">
                <a16:creationId xmlns:a16="http://schemas.microsoft.com/office/drawing/2014/main" id="{2B1D7F86-2342-7545-81F8-3D75F8B41B0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FF2C605-4958-CF43-AA48-80339EFDB0AF}"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5" name="Picture 4">
            <a:extLst>
              <a:ext uri="{FF2B5EF4-FFF2-40B4-BE49-F238E27FC236}">
                <a16:creationId xmlns:a16="http://schemas.microsoft.com/office/drawing/2014/main" id="{81C80D03-650D-684D-8B62-00DD3AEE7C29}"/>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6404300" y="2368271"/>
            <a:ext cx="2713127" cy="1374167"/>
          </a:xfrm>
          <a:prstGeom prst="rect">
            <a:avLst/>
          </a:prstGeom>
        </p:spPr>
      </p:pic>
      <p:pic>
        <p:nvPicPr>
          <p:cNvPr id="6" name="Picture 5">
            <a:extLst>
              <a:ext uri="{FF2B5EF4-FFF2-40B4-BE49-F238E27FC236}">
                <a16:creationId xmlns:a16="http://schemas.microsoft.com/office/drawing/2014/main" id="{D0A677B5-1A9C-A145-A0C1-9FCB6D1B6E4F}"/>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9591068" y="2368272"/>
            <a:ext cx="1814888" cy="1374167"/>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404483E0-9258-CD4F-AA57-50C2EA7AE4CB}"/>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296324" y="4278816"/>
            <a:ext cx="2849608" cy="2184580"/>
          </a:xfrm>
          <a:prstGeom prst="rect">
            <a:avLst/>
          </a:prstGeom>
        </p:spPr>
      </p:pic>
    </p:spTree>
    <p:extLst>
      <p:ext uri="{BB962C8B-B14F-4D97-AF65-F5344CB8AC3E}">
        <p14:creationId xmlns:p14="http://schemas.microsoft.com/office/powerpoint/2010/main" val="13885374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97F909-0A31-1248-A6A6-392DDC1118D9}"/>
              </a:ext>
            </a:extLst>
          </p:cNvPr>
          <p:cNvSpPr>
            <a:spLocks noGrp="1"/>
          </p:cNvSpPr>
          <p:nvPr>
            <p:ph type="title"/>
          </p:nvPr>
        </p:nvSpPr>
        <p:spPr/>
        <p:txBody>
          <a:bodyPr/>
          <a:lstStyle/>
          <a:p>
            <a:r>
              <a:rPr lang="en-US" dirty="0"/>
              <a:t>Microstructure</a:t>
            </a:r>
          </a:p>
        </p:txBody>
      </p:sp>
      <p:sp>
        <p:nvSpPr>
          <p:cNvPr id="3" name="Content Placeholder 2">
            <a:extLst>
              <a:ext uri="{FF2B5EF4-FFF2-40B4-BE49-F238E27FC236}">
                <a16:creationId xmlns:a16="http://schemas.microsoft.com/office/drawing/2014/main" id="{5923DF04-3041-E24E-937F-A8726FE0476D}"/>
              </a:ext>
            </a:extLst>
          </p:cNvPr>
          <p:cNvSpPr>
            <a:spLocks noGrp="1"/>
          </p:cNvSpPr>
          <p:nvPr>
            <p:ph idx="1"/>
          </p:nvPr>
        </p:nvSpPr>
        <p:spPr>
          <a:xfrm>
            <a:off x="609600" y="2160494"/>
            <a:ext cx="10972800" cy="2706927"/>
          </a:xfrm>
        </p:spPr>
        <p:txBody>
          <a:bodyPr>
            <a:normAutofit fontScale="92500"/>
          </a:bodyPr>
          <a:lstStyle/>
          <a:p>
            <a:r>
              <a:rPr lang="en-US" dirty="0"/>
              <a:t>Material microstructure is the structure observable with 25x magnification</a:t>
            </a:r>
          </a:p>
          <a:p>
            <a:r>
              <a:rPr lang="en-US" dirty="0"/>
              <a:t>The microstructure includes grain structure, secondary phases, porosity, and more</a:t>
            </a:r>
          </a:p>
          <a:p>
            <a:r>
              <a:rPr lang="en-US" dirty="0"/>
              <a:t>The microstructure can strongly influence physical properties such as strength, toughness, ductility, hardness, corrosion resistance, high/low temperature behavior or wear resistance. </a:t>
            </a:r>
          </a:p>
          <a:p>
            <a:r>
              <a:rPr lang="en-US" dirty="0"/>
              <a:t>These properties in turn govern the application of these materials in industrial practice</a:t>
            </a:r>
          </a:p>
          <a:p>
            <a:endParaRPr lang="en-US" dirty="0"/>
          </a:p>
        </p:txBody>
      </p:sp>
      <p:sp>
        <p:nvSpPr>
          <p:cNvPr id="4" name="Slide Number Placeholder 3">
            <a:extLst>
              <a:ext uri="{FF2B5EF4-FFF2-40B4-BE49-F238E27FC236}">
                <a16:creationId xmlns:a16="http://schemas.microsoft.com/office/drawing/2014/main" id="{14D1B412-D873-C747-AAFD-C84DC0436A6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FF2C605-4958-CF43-AA48-80339EFDB0AF}"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grpSp>
        <p:nvGrpSpPr>
          <p:cNvPr id="5" name="Group 4">
            <a:extLst>
              <a:ext uri="{FF2B5EF4-FFF2-40B4-BE49-F238E27FC236}">
                <a16:creationId xmlns:a16="http://schemas.microsoft.com/office/drawing/2014/main" id="{3864C609-45C9-E341-9B37-A1BD1E74E1BF}"/>
              </a:ext>
            </a:extLst>
          </p:cNvPr>
          <p:cNvGrpSpPr/>
          <p:nvPr/>
        </p:nvGrpSpPr>
        <p:grpSpPr>
          <a:xfrm>
            <a:off x="1524000" y="4918523"/>
            <a:ext cx="9144000" cy="1620390"/>
            <a:chOff x="0" y="2443045"/>
            <a:chExt cx="9144000" cy="1620390"/>
          </a:xfrm>
        </p:grpSpPr>
        <p:pic>
          <p:nvPicPr>
            <p:cNvPr id="6" name="Picture 5">
              <a:extLst>
                <a:ext uri="{FF2B5EF4-FFF2-40B4-BE49-F238E27FC236}">
                  <a16:creationId xmlns:a16="http://schemas.microsoft.com/office/drawing/2014/main" id="{AC7A7B68-CB5B-D44D-A2A6-68631D1A4E4C}"/>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2443047"/>
              <a:ext cx="1870328" cy="1404825"/>
            </a:xfrm>
            <a:prstGeom prst="rect">
              <a:avLst/>
            </a:prstGeom>
            <a:ln>
              <a:noFill/>
            </a:ln>
            <a:effectLst>
              <a:outerShdw blurRad="292100" dist="139700" dir="2700000" algn="tl" rotWithShape="0">
                <a:srgbClr val="333333">
                  <a:alpha val="65000"/>
                </a:srgbClr>
              </a:outerShdw>
            </a:effectLst>
          </p:spPr>
        </p:pic>
        <p:sp>
          <p:nvSpPr>
            <p:cNvPr id="7" name="TextBox 6">
              <a:extLst>
                <a:ext uri="{FF2B5EF4-FFF2-40B4-BE49-F238E27FC236}">
                  <a16:creationId xmlns:a16="http://schemas.microsoft.com/office/drawing/2014/main" id="{64BB8245-7F56-E74D-B676-256BD22D8D6F}"/>
                </a:ext>
              </a:extLst>
            </p:cNvPr>
            <p:cNvSpPr txBox="1"/>
            <p:nvPr/>
          </p:nvSpPr>
          <p:spPr>
            <a:xfrm>
              <a:off x="0" y="3817214"/>
              <a:ext cx="1870328"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a:ea typeface="+mn-ea"/>
                  <a:cs typeface="+mn-cs"/>
                </a:rPr>
                <a:t>Annealed Stainless Steel</a:t>
              </a:r>
            </a:p>
          </p:txBody>
        </p:sp>
        <p:pic>
          <p:nvPicPr>
            <p:cNvPr id="8" name="Picture 7">
              <a:extLst>
                <a:ext uri="{FF2B5EF4-FFF2-40B4-BE49-F238E27FC236}">
                  <a16:creationId xmlns:a16="http://schemas.microsoft.com/office/drawing/2014/main" id="{A7B99BA2-605E-5447-8077-7034D530221C}"/>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895057" y="2443047"/>
              <a:ext cx="1756460" cy="1404824"/>
            </a:xfrm>
            <a:prstGeom prst="rect">
              <a:avLst/>
            </a:prstGeom>
            <a:ln>
              <a:noFill/>
            </a:ln>
            <a:effectLst>
              <a:outerShdw blurRad="292100" dist="139700" dir="2700000" algn="tl" rotWithShape="0">
                <a:srgbClr val="333333">
                  <a:alpha val="65000"/>
                </a:srgbClr>
              </a:outerShdw>
            </a:effectLst>
          </p:spPr>
        </p:pic>
        <p:sp>
          <p:nvSpPr>
            <p:cNvPr id="9" name="TextBox 8">
              <a:extLst>
                <a:ext uri="{FF2B5EF4-FFF2-40B4-BE49-F238E27FC236}">
                  <a16:creationId xmlns:a16="http://schemas.microsoft.com/office/drawing/2014/main" id="{2DC80CE0-ECFA-B84F-A7D0-848EB7257763}"/>
                </a:ext>
              </a:extLst>
            </p:cNvPr>
            <p:cNvSpPr txBox="1"/>
            <p:nvPr/>
          </p:nvSpPr>
          <p:spPr>
            <a:xfrm>
              <a:off x="1884612" y="3817214"/>
              <a:ext cx="1756461"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a:ea typeface="+mn-ea"/>
                  <a:cs typeface="+mn-cs"/>
                </a:rPr>
                <a:t>Cast Bronze</a:t>
              </a:r>
            </a:p>
          </p:txBody>
        </p:sp>
        <p:pic>
          <p:nvPicPr>
            <p:cNvPr id="10" name="Picture 9">
              <a:extLst>
                <a:ext uri="{FF2B5EF4-FFF2-40B4-BE49-F238E27FC236}">
                  <a16:creationId xmlns:a16="http://schemas.microsoft.com/office/drawing/2014/main" id="{AED04D9A-8F06-E04A-82EF-CFFD1135E32E}"/>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3676246" y="2459759"/>
              <a:ext cx="1814888" cy="1374167"/>
            </a:xfrm>
            <a:prstGeom prst="rect">
              <a:avLst/>
            </a:prstGeom>
            <a:ln>
              <a:noFill/>
            </a:ln>
            <a:effectLst>
              <a:outerShdw blurRad="292100" dist="139700" dir="2700000" algn="tl" rotWithShape="0">
                <a:srgbClr val="333333">
                  <a:alpha val="65000"/>
                </a:srgbClr>
              </a:outerShdw>
            </a:effectLst>
          </p:spPr>
        </p:pic>
        <p:sp>
          <p:nvSpPr>
            <p:cNvPr id="11" name="TextBox 10">
              <a:extLst>
                <a:ext uri="{FF2B5EF4-FFF2-40B4-BE49-F238E27FC236}">
                  <a16:creationId xmlns:a16="http://schemas.microsoft.com/office/drawing/2014/main" id="{3BA3E8F3-A5C3-7441-9670-640C2B61682E}"/>
                </a:ext>
              </a:extLst>
            </p:cNvPr>
            <p:cNvSpPr txBox="1"/>
            <p:nvPr/>
          </p:nvSpPr>
          <p:spPr>
            <a:xfrm>
              <a:off x="3655357" y="3817214"/>
              <a:ext cx="1829173"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a:ea typeface="+mn-ea"/>
                  <a:cs typeface="+mn-cs"/>
                </a:rPr>
                <a:t>Sintered UO2</a:t>
              </a:r>
            </a:p>
          </p:txBody>
        </p:sp>
        <p:sp>
          <p:nvSpPr>
            <p:cNvPr id="12" name="Rectangle 11">
              <a:extLst>
                <a:ext uri="{FF2B5EF4-FFF2-40B4-BE49-F238E27FC236}">
                  <a16:creationId xmlns:a16="http://schemas.microsoft.com/office/drawing/2014/main" id="{16B8A51B-C49A-224E-A59B-464A08C912AB}"/>
                </a:ext>
              </a:extLst>
            </p:cNvPr>
            <p:cNvSpPr/>
            <p:nvPr/>
          </p:nvSpPr>
          <p:spPr>
            <a:xfrm>
              <a:off x="5484530" y="3817214"/>
              <a:ext cx="1712305"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a:ea typeface="+mn-ea"/>
                  <a:cs typeface="+mn-cs"/>
                </a:rPr>
                <a:t>Co-Al-W </a:t>
              </a:r>
              <a:r>
                <a:rPr kumimoji="0" lang="en-US" sz="1000" b="0" i="0" u="none" strike="noStrike" kern="1200" cap="none" spc="0" normalizeH="0" baseline="0" noProof="0" dirty="0" err="1">
                  <a:ln>
                    <a:noFill/>
                  </a:ln>
                  <a:solidFill>
                    <a:prstClr val="black"/>
                  </a:solidFill>
                  <a:effectLst/>
                  <a:uLnTx/>
                  <a:uFillTx/>
                  <a:latin typeface="Calibri"/>
                  <a:ea typeface="+mn-ea"/>
                  <a:cs typeface="+mn-cs"/>
                </a:rPr>
                <a:t>Superalloy</a:t>
              </a:r>
              <a:endParaRPr kumimoji="0" lang="en-US" sz="10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13" name="Picture 12">
              <a:extLst>
                <a:ext uri="{FF2B5EF4-FFF2-40B4-BE49-F238E27FC236}">
                  <a16:creationId xmlns:a16="http://schemas.microsoft.com/office/drawing/2014/main" id="{453A7F8F-BA54-B546-8E76-CD9821F51D0E}"/>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5515863" y="2443047"/>
              <a:ext cx="1712304" cy="1404824"/>
            </a:xfrm>
            <a:prstGeom prst="rect">
              <a:avLst/>
            </a:prstGeom>
            <a:ln>
              <a:noFill/>
            </a:ln>
            <a:effectLst>
              <a:outerShdw blurRad="292100" dist="139700" dir="2700000" algn="tl" rotWithShape="0">
                <a:srgbClr val="333333">
                  <a:alpha val="65000"/>
                </a:srgbClr>
              </a:outerShdw>
            </a:effectLst>
          </p:spPr>
        </p:pic>
        <p:pic>
          <p:nvPicPr>
            <p:cNvPr id="14" name="Picture 13">
              <a:extLst>
                <a:ext uri="{FF2B5EF4-FFF2-40B4-BE49-F238E27FC236}">
                  <a16:creationId xmlns:a16="http://schemas.microsoft.com/office/drawing/2014/main" id="{8420F5F1-9F12-6841-ABA8-52A06481E2E2}"/>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7252896" y="2443045"/>
              <a:ext cx="1876141" cy="1404827"/>
            </a:xfrm>
            <a:prstGeom prst="rect">
              <a:avLst/>
            </a:prstGeom>
            <a:ln>
              <a:noFill/>
            </a:ln>
            <a:effectLst>
              <a:outerShdw blurRad="292100" dist="139700" dir="2700000" algn="tl" rotWithShape="0">
                <a:srgbClr val="333333">
                  <a:alpha val="65000"/>
                </a:srgbClr>
              </a:outerShdw>
            </a:effectLst>
          </p:spPr>
        </p:pic>
        <p:sp>
          <p:nvSpPr>
            <p:cNvPr id="15" name="Rectangle 14">
              <a:extLst>
                <a:ext uri="{FF2B5EF4-FFF2-40B4-BE49-F238E27FC236}">
                  <a16:creationId xmlns:a16="http://schemas.microsoft.com/office/drawing/2014/main" id="{5622BC04-D24C-E641-A4B0-91A88FDD39D3}"/>
                </a:ext>
              </a:extLst>
            </p:cNvPr>
            <p:cNvSpPr/>
            <p:nvPr/>
          </p:nvSpPr>
          <p:spPr>
            <a:xfrm>
              <a:off x="7211120" y="3817214"/>
              <a:ext cx="1932880"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a:ea typeface="+mn-ea"/>
                  <a:cs typeface="+mn-cs"/>
                </a:rPr>
                <a:t>Friction stir welded stainless steel</a:t>
              </a:r>
            </a:p>
          </p:txBody>
        </p:sp>
      </p:grpSp>
    </p:spTree>
    <p:extLst>
      <p:ext uri="{BB962C8B-B14F-4D97-AF65-F5344CB8AC3E}">
        <p14:creationId xmlns:p14="http://schemas.microsoft.com/office/powerpoint/2010/main" val="39314239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E1115B-A07E-9342-8CD9-02A360083D89}"/>
              </a:ext>
            </a:extLst>
          </p:cNvPr>
          <p:cNvSpPr>
            <a:spLocks noGrp="1"/>
          </p:cNvSpPr>
          <p:nvPr>
            <p:ph type="title"/>
          </p:nvPr>
        </p:nvSpPr>
        <p:spPr/>
        <p:txBody>
          <a:bodyPr/>
          <a:lstStyle/>
          <a:p>
            <a:r>
              <a:rPr lang="en-US" dirty="0"/>
              <a:t>Material processing</a:t>
            </a:r>
          </a:p>
        </p:txBody>
      </p:sp>
      <p:sp>
        <p:nvSpPr>
          <p:cNvPr id="3" name="Content Placeholder 2">
            <a:extLst>
              <a:ext uri="{FF2B5EF4-FFF2-40B4-BE49-F238E27FC236}">
                <a16:creationId xmlns:a16="http://schemas.microsoft.com/office/drawing/2014/main" id="{0F9C622E-27BF-7A4D-8DFC-3D5F3F9DFB68}"/>
              </a:ext>
            </a:extLst>
          </p:cNvPr>
          <p:cNvSpPr>
            <a:spLocks noGrp="1"/>
          </p:cNvSpPr>
          <p:nvPr>
            <p:ph idx="1"/>
          </p:nvPr>
        </p:nvSpPr>
        <p:spPr>
          <a:xfrm>
            <a:off x="609600" y="2160495"/>
            <a:ext cx="8407791" cy="3965670"/>
          </a:xfrm>
        </p:spPr>
        <p:txBody>
          <a:bodyPr>
            <a:normAutofit fontScale="70000" lnSpcReduction="20000"/>
          </a:bodyPr>
          <a:lstStyle/>
          <a:p>
            <a:r>
              <a:rPr lang="en-US" dirty="0"/>
              <a:t>The processes we use to make a material have a huge impact on its microstructure and properties</a:t>
            </a:r>
          </a:p>
          <a:p>
            <a:r>
              <a:rPr lang="en-US" b="1" dirty="0"/>
              <a:t>Casting</a:t>
            </a:r>
            <a:r>
              <a:rPr lang="en-US" dirty="0"/>
              <a:t> – manufacturing process in which a liquid material is poured into a mold and then allowed to solidify</a:t>
            </a:r>
          </a:p>
          <a:p>
            <a:pPr lvl="1"/>
            <a:r>
              <a:rPr lang="en-US" dirty="0"/>
              <a:t>Can be used to make complex shapes</a:t>
            </a:r>
          </a:p>
          <a:p>
            <a:pPr lvl="1"/>
            <a:r>
              <a:rPr lang="en-US" dirty="0"/>
              <a:t>The solidified microstructure typically has properties that are far from ideal</a:t>
            </a:r>
          </a:p>
          <a:p>
            <a:r>
              <a:rPr lang="en-US" b="1" dirty="0"/>
              <a:t>Sintering</a:t>
            </a:r>
            <a:r>
              <a:rPr lang="en-US" dirty="0"/>
              <a:t> – Forming a solid from a powder using heat and/or pressure without melting the material</a:t>
            </a:r>
          </a:p>
          <a:p>
            <a:pPr lvl="1"/>
            <a:r>
              <a:rPr lang="en-US" dirty="0"/>
              <a:t>Applicable to metals and ceramics</a:t>
            </a:r>
          </a:p>
          <a:p>
            <a:pPr lvl="1"/>
            <a:r>
              <a:rPr lang="en-US" dirty="0"/>
              <a:t>Difficult to obtain a material that is fully dense</a:t>
            </a:r>
          </a:p>
          <a:p>
            <a:pPr lvl="1"/>
            <a:r>
              <a:rPr lang="en-US" dirty="0"/>
              <a:t>Used to make fuel pellets</a:t>
            </a:r>
          </a:p>
          <a:p>
            <a:r>
              <a:rPr lang="en-US" b="1" dirty="0"/>
              <a:t>Post-fabrication processing</a:t>
            </a:r>
          </a:p>
          <a:p>
            <a:pPr lvl="1"/>
            <a:r>
              <a:rPr lang="en-US" b="1" dirty="0"/>
              <a:t>heat treatment</a:t>
            </a:r>
          </a:p>
          <a:p>
            <a:pPr lvl="1"/>
            <a:r>
              <a:rPr lang="en-US" b="1" dirty="0"/>
              <a:t>working</a:t>
            </a:r>
          </a:p>
        </p:txBody>
      </p:sp>
      <p:sp>
        <p:nvSpPr>
          <p:cNvPr id="4" name="Slide Number Placeholder 3">
            <a:extLst>
              <a:ext uri="{FF2B5EF4-FFF2-40B4-BE49-F238E27FC236}">
                <a16:creationId xmlns:a16="http://schemas.microsoft.com/office/drawing/2014/main" id="{1D5131C2-722D-1742-9A8E-36EF0D80B89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FF2C605-4958-CF43-AA48-80339EFDB0AF}"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5" name="Picture 4">
            <a:extLst>
              <a:ext uri="{FF2B5EF4-FFF2-40B4-BE49-F238E27FC236}">
                <a16:creationId xmlns:a16="http://schemas.microsoft.com/office/drawing/2014/main" id="{AE0C9426-7730-D743-A676-288DA59A79B2}"/>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9409761" y="1342636"/>
            <a:ext cx="2192042" cy="1490911"/>
          </a:xfrm>
          <a:prstGeom prst="rect">
            <a:avLst/>
          </a:prstGeom>
        </p:spPr>
      </p:pic>
      <p:pic>
        <p:nvPicPr>
          <p:cNvPr id="6" name="Picture 5">
            <a:extLst>
              <a:ext uri="{FF2B5EF4-FFF2-40B4-BE49-F238E27FC236}">
                <a16:creationId xmlns:a16="http://schemas.microsoft.com/office/drawing/2014/main" id="{31039B00-83D2-0D43-8AB9-DA1DA87B604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409761" y="2920779"/>
            <a:ext cx="2172639" cy="1446417"/>
          </a:xfrm>
          <a:prstGeom prst="rect">
            <a:avLst/>
          </a:prstGeom>
        </p:spPr>
      </p:pic>
      <p:pic>
        <p:nvPicPr>
          <p:cNvPr id="7" name="Picture 6">
            <a:extLst>
              <a:ext uri="{FF2B5EF4-FFF2-40B4-BE49-F238E27FC236}">
                <a16:creationId xmlns:a16="http://schemas.microsoft.com/office/drawing/2014/main" id="{16688D4D-35F7-D442-A051-56A43E58E704}"/>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530489" y="4421068"/>
            <a:ext cx="1895902" cy="1935283"/>
          </a:xfrm>
          <a:prstGeom prst="rect">
            <a:avLst/>
          </a:prstGeom>
        </p:spPr>
      </p:pic>
    </p:spTree>
    <p:extLst>
      <p:ext uri="{BB962C8B-B14F-4D97-AF65-F5344CB8AC3E}">
        <p14:creationId xmlns:p14="http://schemas.microsoft.com/office/powerpoint/2010/main" val="28903190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503DF1-EBE5-0DCE-9601-567F3D4F6BDB}"/>
              </a:ext>
            </a:extLst>
          </p:cNvPr>
          <p:cNvSpPr>
            <a:spLocks noGrp="1"/>
          </p:cNvSpPr>
          <p:nvPr>
            <p:ph type="title"/>
          </p:nvPr>
        </p:nvSpPr>
        <p:spPr/>
        <p:txBody>
          <a:bodyPr/>
          <a:lstStyle/>
          <a:p>
            <a:r>
              <a:rPr lang="en-US" dirty="0"/>
              <a:t>Material processing</a:t>
            </a:r>
          </a:p>
        </p:txBody>
      </p:sp>
      <p:sp>
        <p:nvSpPr>
          <p:cNvPr id="3" name="Content Placeholder 2">
            <a:extLst>
              <a:ext uri="{FF2B5EF4-FFF2-40B4-BE49-F238E27FC236}">
                <a16:creationId xmlns:a16="http://schemas.microsoft.com/office/drawing/2014/main" id="{816E13F5-8737-D14D-54D6-857C36FFFC2E}"/>
              </a:ext>
            </a:extLst>
          </p:cNvPr>
          <p:cNvSpPr>
            <a:spLocks noGrp="1"/>
          </p:cNvSpPr>
          <p:nvPr>
            <p:ph idx="1"/>
          </p:nvPr>
        </p:nvSpPr>
        <p:spPr/>
        <p:txBody>
          <a:bodyPr/>
          <a:lstStyle/>
          <a:p>
            <a:r>
              <a:rPr lang="en-US" sz="2000" dirty="0"/>
              <a:t>Heat treatment: heating or cooling a material to extreme temperatures to get desired microstructure and properties</a:t>
            </a:r>
          </a:p>
          <a:p>
            <a:pPr lvl="1"/>
            <a:r>
              <a:rPr lang="en-US" sz="2000" dirty="0"/>
              <a:t>Used to control the rate of microstructure change, including diffusion, grain growth, or phase change</a:t>
            </a:r>
          </a:p>
          <a:p>
            <a:pPr lvl="1"/>
            <a:r>
              <a:rPr lang="en-US" sz="2000" dirty="0"/>
              <a:t>Annealing</a:t>
            </a:r>
          </a:p>
          <a:p>
            <a:pPr lvl="2"/>
            <a:r>
              <a:rPr lang="en-US" sz="1600" dirty="0"/>
              <a:t>heat and hold the material, which allows for any defects in the material to repair themselves</a:t>
            </a:r>
          </a:p>
          <a:p>
            <a:pPr lvl="2"/>
            <a:r>
              <a:rPr lang="en-US" sz="1600" dirty="0"/>
              <a:t>The metal is then allowed to cool back to room temperature at a slow pace to produce a more ductile crystalline structure</a:t>
            </a:r>
          </a:p>
          <a:p>
            <a:pPr lvl="1"/>
            <a:r>
              <a:rPr lang="en-US" sz="2000" dirty="0"/>
              <a:t>Quenching</a:t>
            </a:r>
          </a:p>
          <a:p>
            <a:pPr lvl="2"/>
            <a:r>
              <a:rPr lang="en-US" sz="1600" dirty="0"/>
              <a:t>heated to a temperature that transforms its internal structure, held at that temperature, then rapidly cooled</a:t>
            </a:r>
          </a:p>
          <a:p>
            <a:pPr lvl="2"/>
            <a:r>
              <a:rPr lang="en-US" sz="1600" dirty="0"/>
              <a:t>The quick cooling process locks in the high T structure, or forces phase transformation without the ability to relax stresses</a:t>
            </a:r>
          </a:p>
        </p:txBody>
      </p:sp>
      <p:sp>
        <p:nvSpPr>
          <p:cNvPr id="4" name="Slide Number Placeholder 3">
            <a:extLst>
              <a:ext uri="{FF2B5EF4-FFF2-40B4-BE49-F238E27FC236}">
                <a16:creationId xmlns:a16="http://schemas.microsoft.com/office/drawing/2014/main" id="{70756A75-E218-5FEF-F546-E30C0E2F81C5}"/>
              </a:ext>
            </a:extLst>
          </p:cNvPr>
          <p:cNvSpPr>
            <a:spLocks noGrp="1"/>
          </p:cNvSpPr>
          <p:nvPr>
            <p:ph type="sldNum" sz="quarter" idx="12"/>
          </p:nvPr>
        </p:nvSpPr>
        <p:spPr/>
        <p:txBody>
          <a:bodyPr/>
          <a:lstStyle/>
          <a:p>
            <a:pPr>
              <a:defRPr/>
            </a:pPr>
            <a:fld id="{3FF2C605-4958-CF43-AA48-80339EFDB0AF}" type="slidenum">
              <a:rPr lang="en-US" smtClean="0"/>
              <a:pPr>
                <a:defRPr/>
              </a:pPr>
              <a:t>14</a:t>
            </a:fld>
            <a:endParaRPr lang="en-US"/>
          </a:p>
        </p:txBody>
      </p:sp>
    </p:spTree>
    <p:extLst>
      <p:ext uri="{BB962C8B-B14F-4D97-AF65-F5344CB8AC3E}">
        <p14:creationId xmlns:p14="http://schemas.microsoft.com/office/powerpoint/2010/main" val="341847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503DF1-EBE5-0DCE-9601-567F3D4F6BDB}"/>
              </a:ext>
            </a:extLst>
          </p:cNvPr>
          <p:cNvSpPr>
            <a:spLocks noGrp="1"/>
          </p:cNvSpPr>
          <p:nvPr>
            <p:ph type="title"/>
          </p:nvPr>
        </p:nvSpPr>
        <p:spPr/>
        <p:txBody>
          <a:bodyPr/>
          <a:lstStyle/>
          <a:p>
            <a:r>
              <a:rPr lang="en-US" dirty="0"/>
              <a:t>Material processing</a:t>
            </a:r>
          </a:p>
        </p:txBody>
      </p:sp>
      <p:sp>
        <p:nvSpPr>
          <p:cNvPr id="3" name="Content Placeholder 2">
            <a:extLst>
              <a:ext uri="{FF2B5EF4-FFF2-40B4-BE49-F238E27FC236}">
                <a16:creationId xmlns:a16="http://schemas.microsoft.com/office/drawing/2014/main" id="{816E13F5-8737-D14D-54D6-857C36FFFC2E}"/>
              </a:ext>
            </a:extLst>
          </p:cNvPr>
          <p:cNvSpPr>
            <a:spLocks noGrp="1"/>
          </p:cNvSpPr>
          <p:nvPr>
            <p:ph idx="1"/>
          </p:nvPr>
        </p:nvSpPr>
        <p:spPr/>
        <p:txBody>
          <a:bodyPr/>
          <a:lstStyle/>
          <a:p>
            <a:r>
              <a:rPr lang="en-US" sz="2000" dirty="0"/>
              <a:t>Working: metalworking process that plastically deforms the alloy</a:t>
            </a:r>
          </a:p>
          <a:p>
            <a:r>
              <a:rPr lang="en-US" sz="2000" dirty="0"/>
              <a:t>Cold working occurs below the recrystallization temperature, hot working occurs above</a:t>
            </a:r>
          </a:p>
          <a:p>
            <a:r>
              <a:rPr lang="en-US" sz="2000" dirty="0"/>
              <a:t>By plastically deforming the material, we are increasing the number of dislocations and dislocation barriers, increasing the yield strength</a:t>
            </a:r>
          </a:p>
          <a:p>
            <a:r>
              <a:rPr lang="en-US" sz="2000" dirty="0"/>
              <a:t>Main types of working processes:</a:t>
            </a:r>
          </a:p>
          <a:p>
            <a:pPr lvl="1"/>
            <a:r>
              <a:rPr lang="en-US" sz="2000" dirty="0"/>
              <a:t>Squeezing (rolling/extrusion/drawing)</a:t>
            </a:r>
          </a:p>
          <a:p>
            <a:pPr lvl="1"/>
            <a:r>
              <a:rPr lang="en-US" sz="2000" dirty="0"/>
              <a:t>Bending (shaping)</a:t>
            </a:r>
          </a:p>
          <a:p>
            <a:pPr lvl="1"/>
            <a:r>
              <a:rPr lang="en-US" sz="2000" dirty="0"/>
              <a:t>Shearing (slitting)</a:t>
            </a:r>
          </a:p>
          <a:p>
            <a:endParaRPr lang="en-US" sz="2000" dirty="0"/>
          </a:p>
        </p:txBody>
      </p:sp>
      <p:sp>
        <p:nvSpPr>
          <p:cNvPr id="4" name="Slide Number Placeholder 3">
            <a:extLst>
              <a:ext uri="{FF2B5EF4-FFF2-40B4-BE49-F238E27FC236}">
                <a16:creationId xmlns:a16="http://schemas.microsoft.com/office/drawing/2014/main" id="{70756A75-E218-5FEF-F546-E30C0E2F81C5}"/>
              </a:ext>
            </a:extLst>
          </p:cNvPr>
          <p:cNvSpPr>
            <a:spLocks noGrp="1"/>
          </p:cNvSpPr>
          <p:nvPr>
            <p:ph type="sldNum" sz="quarter" idx="12"/>
          </p:nvPr>
        </p:nvSpPr>
        <p:spPr/>
        <p:txBody>
          <a:bodyPr/>
          <a:lstStyle/>
          <a:p>
            <a:pPr>
              <a:defRPr/>
            </a:pPr>
            <a:fld id="{3FF2C605-4958-CF43-AA48-80339EFDB0AF}" type="slidenum">
              <a:rPr lang="en-US" smtClean="0"/>
              <a:pPr>
                <a:defRPr/>
              </a:pPr>
              <a:t>15</a:t>
            </a:fld>
            <a:endParaRPr lang="en-US"/>
          </a:p>
        </p:txBody>
      </p:sp>
      <p:pic>
        <p:nvPicPr>
          <p:cNvPr id="1026" name="Picture 2" descr="Hot rolling vs cold rolling">
            <a:extLst>
              <a:ext uri="{FF2B5EF4-FFF2-40B4-BE49-F238E27FC236}">
                <a16:creationId xmlns:a16="http://schemas.microsoft.com/office/drawing/2014/main" id="{AB33090E-EFA8-67AF-7F0C-3FB56666B1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15445" y="3744119"/>
            <a:ext cx="4844309" cy="27947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70192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DFD5AD-5A77-CE4C-B5EF-780661BE2543}"/>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E347CFC8-A5BC-9F46-9984-484CDAD31D1D}"/>
              </a:ext>
            </a:extLst>
          </p:cNvPr>
          <p:cNvSpPr>
            <a:spLocks noGrp="1"/>
          </p:cNvSpPr>
          <p:nvPr>
            <p:ph idx="1"/>
          </p:nvPr>
        </p:nvSpPr>
        <p:spPr/>
        <p:txBody>
          <a:bodyPr>
            <a:normAutofit fontScale="92500" lnSpcReduction="10000"/>
          </a:bodyPr>
          <a:lstStyle/>
          <a:p>
            <a:r>
              <a:rPr lang="en-US" dirty="0"/>
              <a:t>Gap size changes due to thermal expansion, changing temperature profile</a:t>
            </a:r>
          </a:p>
          <a:p>
            <a:r>
              <a:rPr lang="en-US" dirty="0"/>
              <a:t>Often have displacements instead of strains, and can solve for stress via displacements</a:t>
            </a:r>
          </a:p>
          <a:p>
            <a:endParaRPr lang="en-US" dirty="0"/>
          </a:p>
          <a:p>
            <a:r>
              <a:rPr lang="en-US" dirty="0"/>
              <a:t>Fuel and pellet conditions change with time due to microstructure evolution</a:t>
            </a:r>
          </a:p>
          <a:p>
            <a:r>
              <a:rPr lang="en-US" dirty="0"/>
              <a:t>Atoms in the fuel and cladding materials are arranged in a crystal lattice</a:t>
            </a:r>
          </a:p>
          <a:p>
            <a:r>
              <a:rPr lang="en-US" dirty="0"/>
              <a:t>The crystal lattice is never perfect; it has defects</a:t>
            </a:r>
          </a:p>
          <a:p>
            <a:pPr lvl="1"/>
            <a:r>
              <a:rPr lang="en-US" dirty="0"/>
              <a:t>Point defects, dislocations, grain boundaries, voids and precipitates</a:t>
            </a:r>
          </a:p>
          <a:p>
            <a:r>
              <a:rPr lang="en-US" dirty="0"/>
              <a:t>All materials have defects, radiation damage causes many more defects</a:t>
            </a:r>
          </a:p>
          <a:p>
            <a:r>
              <a:rPr lang="en-US" dirty="0"/>
              <a:t>Microstructure can be tailored through processing, during fabrication or post-fabrication</a:t>
            </a:r>
          </a:p>
          <a:p>
            <a:endParaRPr lang="en-US" dirty="0"/>
          </a:p>
        </p:txBody>
      </p:sp>
      <p:sp>
        <p:nvSpPr>
          <p:cNvPr id="4" name="Slide Number Placeholder 3">
            <a:extLst>
              <a:ext uri="{FF2B5EF4-FFF2-40B4-BE49-F238E27FC236}">
                <a16:creationId xmlns:a16="http://schemas.microsoft.com/office/drawing/2014/main" id="{642CF7E3-3505-A541-9076-C9E5727304C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FF2C605-4958-CF43-AA48-80339EFDB0AF}"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4413164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29CC1-34E4-A34F-8621-801D8886CE7C}"/>
              </a:ext>
            </a:extLst>
          </p:cNvPr>
          <p:cNvSpPr>
            <a:spLocks noGrp="1"/>
          </p:cNvSpPr>
          <p:nvPr>
            <p:ph type="title"/>
          </p:nvPr>
        </p:nvSpPr>
        <p:spPr>
          <a:xfrm>
            <a:off x="963084" y="1234721"/>
            <a:ext cx="10363200" cy="1362075"/>
          </a:xfrm>
        </p:spPr>
        <p:txBody>
          <a:bodyPr/>
          <a:lstStyle/>
          <a:p>
            <a:r>
              <a:rPr lang="en-US" dirty="0"/>
              <a:t>mechanistic modeling</a:t>
            </a:r>
          </a:p>
        </p:txBody>
      </p:sp>
      <p:sp>
        <p:nvSpPr>
          <p:cNvPr id="4" name="Slide Number Placeholder 3">
            <a:extLst>
              <a:ext uri="{FF2B5EF4-FFF2-40B4-BE49-F238E27FC236}">
                <a16:creationId xmlns:a16="http://schemas.microsoft.com/office/drawing/2014/main" id="{2BFF06B0-02C9-F34D-82A4-D2D5BBAF684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A6BD0F-ABBC-C14D-BC96-77BE126A748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2342964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3ACA9B-E34F-1D42-B710-64EFE35C2A13}"/>
              </a:ext>
            </a:extLst>
          </p:cNvPr>
          <p:cNvSpPr>
            <a:spLocks noGrp="1"/>
          </p:cNvSpPr>
          <p:nvPr>
            <p:ph type="title"/>
          </p:nvPr>
        </p:nvSpPr>
        <p:spPr/>
        <p:txBody>
          <a:bodyPr/>
          <a:lstStyle/>
          <a:p>
            <a:r>
              <a:rPr lang="en-US" dirty="0"/>
              <a:t>Microstructure-based fuel performance modeling</a:t>
            </a:r>
          </a:p>
        </p:txBody>
      </p:sp>
      <p:sp>
        <p:nvSpPr>
          <p:cNvPr id="4" name="Slide Number Placeholder 3">
            <a:extLst>
              <a:ext uri="{FF2B5EF4-FFF2-40B4-BE49-F238E27FC236}">
                <a16:creationId xmlns:a16="http://schemas.microsoft.com/office/drawing/2014/main" id="{4F349795-898F-6B4F-92BE-024F3867673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FF2C605-4958-CF43-AA48-80339EFDB0AF}"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22" name="TextBox 21">
            <a:extLst>
              <a:ext uri="{FF2B5EF4-FFF2-40B4-BE49-F238E27FC236}">
                <a16:creationId xmlns:a16="http://schemas.microsoft.com/office/drawing/2014/main" id="{05B15442-8E87-5348-92DA-C67B679478EB}"/>
              </a:ext>
            </a:extLst>
          </p:cNvPr>
          <p:cNvSpPr txBox="1"/>
          <p:nvPr/>
        </p:nvSpPr>
        <p:spPr>
          <a:xfrm>
            <a:off x="1744386" y="2100648"/>
            <a:ext cx="1280583" cy="523220"/>
          </a:xfrm>
          <a:prstGeom prst="rect">
            <a:avLst/>
          </a:prstGeom>
          <a:solidFill>
            <a:schemeClr val="lt1">
              <a:alpha val="76000"/>
            </a:schemeClr>
          </a:solidFill>
          <a:ln>
            <a:noFill/>
          </a:ln>
        </p:spPr>
        <p:style>
          <a:lnRef idx="2">
            <a:schemeClr val="accent3"/>
          </a:lnRef>
          <a:fillRef idx="1">
            <a:schemeClr val="lt1"/>
          </a:fillRef>
          <a:effectRef idx="0">
            <a:schemeClr val="accent3"/>
          </a:effectRef>
          <a:fontRef idx="minor">
            <a:schemeClr val="dk1"/>
          </a:fontRef>
        </p:style>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4F81BD"/>
                </a:solidFill>
                <a:effectLst/>
                <a:uLnTx/>
                <a:uFillTx/>
                <a:latin typeface="Arial" charset="0"/>
                <a:ea typeface="ＭＳ Ｐゴシック" charset="0"/>
              </a:rPr>
              <a:t>Operating Conditions</a:t>
            </a:r>
            <a:endParaRPr kumimoji="0" lang="en-US" sz="1400" b="0" i="0" u="none" strike="noStrike" kern="1200" cap="none" spc="0" normalizeH="0" baseline="0" noProof="0" dirty="0">
              <a:ln>
                <a:noFill/>
              </a:ln>
              <a:solidFill>
                <a:srgbClr val="4F81BD"/>
              </a:solidFill>
              <a:effectLst/>
              <a:uLnTx/>
              <a:uFillTx/>
              <a:latin typeface="Arial" charset="0"/>
              <a:ea typeface="ＭＳ Ｐゴシック" charset="0"/>
            </a:endParaRPr>
          </a:p>
        </p:txBody>
      </p:sp>
      <p:sp>
        <p:nvSpPr>
          <p:cNvPr id="23" name="Rounded Rectangle 22">
            <a:extLst>
              <a:ext uri="{FF2B5EF4-FFF2-40B4-BE49-F238E27FC236}">
                <a16:creationId xmlns:a16="http://schemas.microsoft.com/office/drawing/2014/main" id="{372E11C6-F71C-FB4C-AFE4-998E6FD8D83F}"/>
              </a:ext>
            </a:extLst>
          </p:cNvPr>
          <p:cNvSpPr/>
          <p:nvPr/>
        </p:nvSpPr>
        <p:spPr bwMode="auto">
          <a:xfrm>
            <a:off x="3039786" y="2168787"/>
            <a:ext cx="1185334" cy="363086"/>
          </a:xfrm>
          <a:prstGeom prst="roundRect">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Neutron flux</a:t>
            </a:r>
          </a:p>
        </p:txBody>
      </p:sp>
      <p:sp>
        <p:nvSpPr>
          <p:cNvPr id="24" name="TextBox 23">
            <a:extLst>
              <a:ext uri="{FF2B5EF4-FFF2-40B4-BE49-F238E27FC236}">
                <a16:creationId xmlns:a16="http://schemas.microsoft.com/office/drawing/2014/main" id="{3FB621F0-0798-1641-A4A4-012AFD80D5FF}"/>
              </a:ext>
            </a:extLst>
          </p:cNvPr>
          <p:cNvSpPr txBox="1"/>
          <p:nvPr/>
        </p:nvSpPr>
        <p:spPr>
          <a:xfrm>
            <a:off x="5325786" y="2168787"/>
            <a:ext cx="1121303" cy="307777"/>
          </a:xfrm>
          <a:prstGeom prst="rect">
            <a:avLst/>
          </a:prstGeom>
          <a:solidFill>
            <a:schemeClr val="lt1">
              <a:alpha val="76000"/>
            </a:schemeClr>
          </a:solidFill>
          <a:ln>
            <a:noFill/>
          </a:ln>
        </p:spPr>
        <p:style>
          <a:lnRef idx="2">
            <a:schemeClr val="accent3"/>
          </a:lnRef>
          <a:fillRef idx="1">
            <a:schemeClr val="lt1"/>
          </a:fillRef>
          <a:effectRef idx="0">
            <a:schemeClr val="accent3"/>
          </a:effectRef>
          <a:fontRef idx="minor">
            <a:schemeClr val="dk1"/>
          </a:fontRef>
        </p:style>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4F81BD"/>
                </a:solidFill>
                <a:effectLst/>
                <a:uLnTx/>
                <a:uFillTx/>
                <a:latin typeface="Arial" charset="0"/>
                <a:ea typeface="ＭＳ Ｐゴシック" charset="0"/>
              </a:rPr>
              <a:t>Variables</a:t>
            </a:r>
            <a:endParaRPr kumimoji="0" lang="en-US" sz="1400" b="0" i="0" u="none" strike="noStrike" kern="1200" cap="none" spc="0" normalizeH="0" baseline="0" noProof="0" dirty="0">
              <a:ln>
                <a:noFill/>
              </a:ln>
              <a:solidFill>
                <a:srgbClr val="4F81BD"/>
              </a:solidFill>
              <a:effectLst/>
              <a:uLnTx/>
              <a:uFillTx/>
              <a:latin typeface="Arial" charset="0"/>
              <a:ea typeface="ＭＳ Ｐゴシック" charset="0"/>
            </a:endParaRPr>
          </a:p>
        </p:txBody>
      </p:sp>
      <p:sp>
        <p:nvSpPr>
          <p:cNvPr id="25" name="Rounded Rectangle 24">
            <a:extLst>
              <a:ext uri="{FF2B5EF4-FFF2-40B4-BE49-F238E27FC236}">
                <a16:creationId xmlns:a16="http://schemas.microsoft.com/office/drawing/2014/main" id="{902A1030-6392-4243-8B54-4DBEAFB60ABF}"/>
              </a:ext>
            </a:extLst>
          </p:cNvPr>
          <p:cNvSpPr/>
          <p:nvPr/>
        </p:nvSpPr>
        <p:spPr bwMode="auto">
          <a:xfrm>
            <a:off x="6415446" y="2161664"/>
            <a:ext cx="1280160" cy="363086"/>
          </a:xfrm>
          <a:prstGeom prst="round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Temperature</a:t>
            </a:r>
          </a:p>
        </p:txBody>
      </p:sp>
      <p:sp>
        <p:nvSpPr>
          <p:cNvPr id="26" name="Rounded Rectangle 25">
            <a:extLst>
              <a:ext uri="{FF2B5EF4-FFF2-40B4-BE49-F238E27FC236}">
                <a16:creationId xmlns:a16="http://schemas.microsoft.com/office/drawing/2014/main" id="{86538642-78D8-ED41-8D83-268F81FAB3CB}"/>
              </a:ext>
            </a:extLst>
          </p:cNvPr>
          <p:cNvSpPr/>
          <p:nvPr/>
        </p:nvSpPr>
        <p:spPr bwMode="auto">
          <a:xfrm>
            <a:off x="7774852" y="2162920"/>
            <a:ext cx="1280160" cy="363086"/>
          </a:xfrm>
          <a:prstGeom prst="round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Displacement</a:t>
            </a:r>
          </a:p>
        </p:txBody>
      </p:sp>
      <p:sp>
        <p:nvSpPr>
          <p:cNvPr id="27" name="Rounded Rectangle 26">
            <a:extLst>
              <a:ext uri="{FF2B5EF4-FFF2-40B4-BE49-F238E27FC236}">
                <a16:creationId xmlns:a16="http://schemas.microsoft.com/office/drawing/2014/main" id="{2E13482A-E7FC-A944-8186-A87327747E7B}"/>
              </a:ext>
            </a:extLst>
          </p:cNvPr>
          <p:cNvSpPr/>
          <p:nvPr/>
        </p:nvSpPr>
        <p:spPr bwMode="auto">
          <a:xfrm>
            <a:off x="9134258" y="2162920"/>
            <a:ext cx="1280160" cy="363086"/>
          </a:xfrm>
          <a:prstGeom prst="round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Stoichiometry</a:t>
            </a:r>
          </a:p>
        </p:txBody>
      </p:sp>
      <p:sp>
        <p:nvSpPr>
          <p:cNvPr id="28" name="Rounded Rectangle 27">
            <a:extLst>
              <a:ext uri="{FF2B5EF4-FFF2-40B4-BE49-F238E27FC236}">
                <a16:creationId xmlns:a16="http://schemas.microsoft.com/office/drawing/2014/main" id="{B92283D6-195E-3346-B3CE-738D63E9ED93}"/>
              </a:ext>
            </a:extLst>
          </p:cNvPr>
          <p:cNvSpPr/>
          <p:nvPr/>
        </p:nvSpPr>
        <p:spPr bwMode="auto">
          <a:xfrm>
            <a:off x="4292852" y="2168787"/>
            <a:ext cx="1185334" cy="363086"/>
          </a:xfrm>
          <a:prstGeom prst="roundRect">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Coolant T&amp;P</a:t>
            </a:r>
          </a:p>
        </p:txBody>
      </p:sp>
      <p:pic>
        <p:nvPicPr>
          <p:cNvPr id="29" name="Picture 7" descr="temp_3Dslice.png">
            <a:extLst>
              <a:ext uri="{FF2B5EF4-FFF2-40B4-BE49-F238E27FC236}">
                <a16:creationId xmlns:a16="http://schemas.microsoft.com/office/drawing/2014/main" id="{8CCB59EF-A4E0-A74C-AA4E-3B7D54AB0B27}"/>
              </a:ext>
            </a:extLst>
          </p:cNvPr>
          <p:cNvPicPr>
            <a:picLocks noChangeAspect="1"/>
          </p:cNvPicPr>
          <p:nvPr/>
        </p:nvPicPr>
        <p:blipFill>
          <a:blip r:embed="rId2" cstate="screen">
            <a:alphaModFix amt="49000"/>
            <a:extLst>
              <a:ext uri="{28A0092B-C50C-407E-A947-70E740481C1C}">
                <a14:useLocalDpi xmlns:a14="http://schemas.microsoft.com/office/drawing/2010/main"/>
              </a:ext>
            </a:extLst>
          </a:blip>
          <a:srcRect/>
          <a:stretch>
            <a:fillRect/>
          </a:stretch>
        </p:blipFill>
        <p:spPr bwMode="auto">
          <a:xfrm>
            <a:off x="5313497" y="2689324"/>
            <a:ext cx="1621446" cy="3237703"/>
          </a:xfrm>
          <a:prstGeom prst="rect">
            <a:avLst/>
          </a:prstGeom>
          <a:noFill/>
          <a:ln>
            <a:noFill/>
          </a:ln>
          <a:extLst>
            <a:ext uri="{909E8E84-426E-40dd-AFC4-6F175D3DCCD1}">
              <a14:hiddenFill xmlns="" xmlns:a14="http://schemas.microsoft.com/office/drawing/2010/main">
                <a:solidFill>
                  <a:srgbClr val="FFFFFF">
                    <a:alpha val="49001"/>
                  </a:srgbClr>
                </a:solidFill>
              </a14:hiddenFill>
            </a:ext>
            <a:ext uri="{91240B29-F687-4f45-9708-019B960494DF}">
              <a14:hiddenLine xmlns="" xmlns:a14="http://schemas.microsoft.com/office/drawing/2010/main" w="9525">
                <a:solidFill>
                  <a:srgbClr val="000000"/>
                </a:solidFill>
                <a:miter lim="800000"/>
                <a:headEnd/>
                <a:tailEnd/>
              </a14:hiddenLine>
            </a:ext>
          </a:extLst>
        </p:spPr>
      </p:pic>
      <p:grpSp>
        <p:nvGrpSpPr>
          <p:cNvPr id="30" name="Group 29">
            <a:extLst>
              <a:ext uri="{FF2B5EF4-FFF2-40B4-BE49-F238E27FC236}">
                <a16:creationId xmlns:a16="http://schemas.microsoft.com/office/drawing/2014/main" id="{534F30DB-728E-AA40-BCB6-C072D4D70636}"/>
              </a:ext>
            </a:extLst>
          </p:cNvPr>
          <p:cNvGrpSpPr/>
          <p:nvPr/>
        </p:nvGrpSpPr>
        <p:grpSpPr>
          <a:xfrm>
            <a:off x="3393784" y="2623868"/>
            <a:ext cx="5767635" cy="4043220"/>
            <a:chOff x="1724010" y="2195664"/>
            <a:chExt cx="5767635" cy="4043220"/>
          </a:xfrm>
        </p:grpSpPr>
        <p:pic>
          <p:nvPicPr>
            <p:cNvPr id="31" name="Picture 30">
              <a:extLst>
                <a:ext uri="{FF2B5EF4-FFF2-40B4-BE49-F238E27FC236}">
                  <a16:creationId xmlns:a16="http://schemas.microsoft.com/office/drawing/2014/main" id="{7592C8DF-9A42-FD4F-BF81-3DD80F22B4ED}"/>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471526" y="2195664"/>
              <a:ext cx="898281" cy="821553"/>
            </a:xfrm>
            <a:prstGeom prst="rect">
              <a:avLst/>
            </a:prstGeom>
            <a:ln>
              <a:solidFill>
                <a:schemeClr val="tx2"/>
              </a:solidFill>
            </a:ln>
          </p:spPr>
        </p:pic>
        <p:cxnSp>
          <p:nvCxnSpPr>
            <p:cNvPr id="32" name="Straight Connector 31">
              <a:extLst>
                <a:ext uri="{FF2B5EF4-FFF2-40B4-BE49-F238E27FC236}">
                  <a16:creationId xmlns:a16="http://schemas.microsoft.com/office/drawing/2014/main" id="{6068BD40-E29F-8740-BA15-A114AA533898}"/>
                </a:ext>
              </a:extLst>
            </p:cNvPr>
            <p:cNvCxnSpPr/>
            <p:nvPr/>
          </p:nvCxnSpPr>
          <p:spPr>
            <a:xfrm flipH="1">
              <a:off x="4754286" y="2195664"/>
              <a:ext cx="702027" cy="875141"/>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38AA7950-68B6-F540-AF8C-63B2F5936A40}"/>
                </a:ext>
              </a:extLst>
            </p:cNvPr>
            <p:cNvCxnSpPr/>
            <p:nvPr/>
          </p:nvCxnSpPr>
          <p:spPr>
            <a:xfrm flipH="1">
              <a:off x="4754285" y="3017218"/>
              <a:ext cx="702028" cy="47007"/>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pic>
          <p:nvPicPr>
            <p:cNvPr id="34" name="Image 53">
              <a:extLst>
                <a:ext uri="{FF2B5EF4-FFF2-40B4-BE49-F238E27FC236}">
                  <a16:creationId xmlns:a16="http://schemas.microsoft.com/office/drawing/2014/main" id="{7E6DFCEE-26F4-0B41-A319-E6C4D5954A2E}"/>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2364839" y="2195664"/>
              <a:ext cx="1016417" cy="782009"/>
            </a:xfrm>
            <a:prstGeom prst="rect">
              <a:avLst/>
            </a:prstGeom>
            <a:ln>
              <a:solidFill>
                <a:srgbClr val="800000"/>
              </a:solidFill>
            </a:ln>
          </p:spPr>
        </p:pic>
        <p:cxnSp>
          <p:nvCxnSpPr>
            <p:cNvPr id="35" name="Straight Connector 34">
              <a:extLst>
                <a:ext uri="{FF2B5EF4-FFF2-40B4-BE49-F238E27FC236}">
                  <a16:creationId xmlns:a16="http://schemas.microsoft.com/office/drawing/2014/main" id="{D27E5CF1-F405-1045-90C4-2F296F18D958}"/>
                </a:ext>
              </a:extLst>
            </p:cNvPr>
            <p:cNvCxnSpPr/>
            <p:nvPr/>
          </p:nvCxnSpPr>
          <p:spPr>
            <a:xfrm>
              <a:off x="3381257" y="2195664"/>
              <a:ext cx="372839" cy="710641"/>
            </a:xfrm>
            <a:prstGeom prst="line">
              <a:avLst/>
            </a:prstGeom>
            <a:ln>
              <a:solidFill>
                <a:srgbClr val="800000"/>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AB54E16D-F5F2-4943-AA58-5884E514D5BF}"/>
                </a:ext>
              </a:extLst>
            </p:cNvPr>
            <p:cNvCxnSpPr/>
            <p:nvPr/>
          </p:nvCxnSpPr>
          <p:spPr>
            <a:xfrm flipH="1">
              <a:off x="3381256" y="2906305"/>
              <a:ext cx="372840" cy="71368"/>
            </a:xfrm>
            <a:prstGeom prst="line">
              <a:avLst/>
            </a:prstGeom>
            <a:ln>
              <a:solidFill>
                <a:srgbClr val="800000"/>
              </a:solidFill>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D04AABB5-CF0E-D141-A27E-970F53733E8E}"/>
                </a:ext>
              </a:extLst>
            </p:cNvPr>
            <p:cNvSpPr txBox="1"/>
            <p:nvPr/>
          </p:nvSpPr>
          <p:spPr>
            <a:xfrm>
              <a:off x="5265169" y="3064225"/>
              <a:ext cx="2226476" cy="28931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1F497D"/>
                </a:buClr>
                <a:buSzTx/>
                <a:buFontTx/>
                <a:buNone/>
                <a:tabLst/>
                <a:defRPr/>
              </a:pPr>
              <a:r>
                <a:rPr kumimoji="0" lang="en-US" sz="1400" b="1" i="0" u="none" strike="noStrike" kern="1200" cap="none" spc="0" normalizeH="0" baseline="0" noProof="0" dirty="0">
                  <a:ln>
                    <a:noFill/>
                  </a:ln>
                  <a:solidFill>
                    <a:srgbClr val="1F497D"/>
                  </a:solidFill>
                  <a:effectLst/>
                  <a:uLnTx/>
                  <a:uFillTx/>
                  <a:latin typeface="Calibri"/>
                  <a:ea typeface="+mn-ea"/>
                  <a:cs typeface="+mn-cs"/>
                </a:rPr>
                <a:t>Fuel</a:t>
              </a:r>
            </a:p>
            <a:p>
              <a:pPr marL="0" marR="0" lvl="0" indent="0" algn="l" defTabSz="914400" rtl="0" eaLnBrk="1" fontAlgn="auto" latinLnBrk="0" hangingPunct="1">
                <a:lnSpc>
                  <a:spcPct val="100000"/>
                </a:lnSpc>
                <a:spcBef>
                  <a:spcPts val="0"/>
                </a:spcBef>
                <a:spcAft>
                  <a:spcPts val="0"/>
                </a:spcAft>
                <a:buClr>
                  <a:srgbClr val="1F497D"/>
                </a:buClr>
                <a:buSzTx/>
                <a:buFontTx/>
                <a:buNone/>
                <a:tabLst/>
                <a:defRPr/>
              </a:pPr>
              <a:r>
                <a:rPr kumimoji="0" lang="en-US" sz="1400" b="1" i="0" u="none" strike="noStrike" kern="1200" cap="none" spc="0" normalizeH="0" baseline="0" noProof="0" dirty="0">
                  <a:ln>
                    <a:noFill/>
                  </a:ln>
                  <a:solidFill>
                    <a:srgbClr val="1F497D"/>
                  </a:solidFill>
                  <a:effectLst/>
                  <a:uLnTx/>
                  <a:uFillTx/>
                  <a:latin typeface="Calibri"/>
                  <a:ea typeface="+mn-ea"/>
                  <a:cs typeface="+mn-cs"/>
                </a:rPr>
                <a:t>Microstructure variables</a:t>
              </a:r>
            </a:p>
            <a:p>
              <a:pPr marL="111125" marR="0" lvl="0" indent="-111125" algn="l" defTabSz="914400" rtl="0" eaLnBrk="1" fontAlgn="auto" latinLnBrk="0" hangingPunct="1">
                <a:lnSpc>
                  <a:spcPct val="100000"/>
                </a:lnSpc>
                <a:spcBef>
                  <a:spcPts val="0"/>
                </a:spcBef>
                <a:spcAft>
                  <a:spcPts val="0"/>
                </a:spcAft>
                <a:buClr>
                  <a:srgbClr val="1F497D"/>
                </a:buClr>
                <a:buSzTx/>
                <a:buFont typeface="Arial"/>
                <a:buChar char="•"/>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Average grain size</a:t>
              </a:r>
            </a:p>
            <a:p>
              <a:pPr marL="111125" marR="0" lvl="0" indent="-111125" algn="l" defTabSz="914400" rtl="0" eaLnBrk="1" fontAlgn="auto" latinLnBrk="0" hangingPunct="1">
                <a:lnSpc>
                  <a:spcPct val="100000"/>
                </a:lnSpc>
                <a:spcBef>
                  <a:spcPts val="0"/>
                </a:spcBef>
                <a:spcAft>
                  <a:spcPts val="0"/>
                </a:spcAft>
                <a:buClr>
                  <a:srgbClr val="1F497D"/>
                </a:buClr>
                <a:buSzTx/>
                <a:buFont typeface="Arial"/>
                <a:buChar char="•"/>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Dislocation density</a:t>
              </a:r>
            </a:p>
            <a:p>
              <a:pPr marL="111125" marR="0" lvl="0" indent="-111125" algn="l" defTabSz="914400" rtl="0" eaLnBrk="1" fontAlgn="auto" latinLnBrk="0" hangingPunct="1">
                <a:lnSpc>
                  <a:spcPct val="100000"/>
                </a:lnSpc>
                <a:spcBef>
                  <a:spcPts val="0"/>
                </a:spcBef>
                <a:spcAft>
                  <a:spcPts val="0"/>
                </a:spcAft>
                <a:buClr>
                  <a:srgbClr val="1F497D"/>
                </a:buClr>
                <a:buSzTx/>
                <a:buFont typeface="Arial"/>
                <a:buChar char="•"/>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U defect concentrations</a:t>
              </a:r>
            </a:p>
            <a:p>
              <a:pPr marL="111125" marR="0" lvl="0" indent="-111125" algn="l" defTabSz="914400" rtl="0" eaLnBrk="1" fontAlgn="auto" latinLnBrk="0" hangingPunct="1">
                <a:lnSpc>
                  <a:spcPct val="100000"/>
                </a:lnSpc>
                <a:spcBef>
                  <a:spcPts val="0"/>
                </a:spcBef>
                <a:spcAft>
                  <a:spcPts val="0"/>
                </a:spcAft>
                <a:buClr>
                  <a:srgbClr val="1F497D"/>
                </a:buClr>
                <a:buSzTx/>
                <a:buFont typeface="Arial"/>
                <a:buChar char="•"/>
                <a:tabLst/>
                <a:defRPr/>
              </a:pPr>
              <a:r>
                <a:rPr kumimoji="0" lang="en-US" sz="1400" b="0" i="0" u="none" strike="noStrike" kern="1200" cap="none" spc="0" normalizeH="0" baseline="0" noProof="0" dirty="0" err="1">
                  <a:ln>
                    <a:noFill/>
                  </a:ln>
                  <a:solidFill>
                    <a:prstClr val="black"/>
                  </a:solidFill>
                  <a:effectLst/>
                  <a:uLnTx/>
                  <a:uFillTx/>
                  <a:latin typeface="Calibri"/>
                  <a:ea typeface="+mn-ea"/>
                  <a:cs typeface="+mn-cs"/>
                </a:rPr>
                <a:t>Pu</a:t>
              </a:r>
              <a:r>
                <a:rPr kumimoji="0" lang="en-US" sz="1400" b="0" i="0" u="none" strike="noStrike" kern="1200" cap="none" spc="0" normalizeH="0" baseline="0" noProof="0" dirty="0">
                  <a:ln>
                    <a:noFill/>
                  </a:ln>
                  <a:solidFill>
                    <a:prstClr val="black"/>
                  </a:solidFill>
                  <a:effectLst/>
                  <a:uLnTx/>
                  <a:uFillTx/>
                  <a:latin typeface="Calibri"/>
                  <a:ea typeface="+mn-ea"/>
                  <a:cs typeface="+mn-cs"/>
                </a:rPr>
                <a:t> concentration</a:t>
              </a:r>
            </a:p>
            <a:p>
              <a:pPr marL="111125" marR="0" lvl="0" indent="-111125" algn="l" defTabSz="914400" rtl="0" eaLnBrk="1" fontAlgn="auto" latinLnBrk="0" hangingPunct="1">
                <a:lnSpc>
                  <a:spcPct val="100000"/>
                </a:lnSpc>
                <a:spcBef>
                  <a:spcPts val="0"/>
                </a:spcBef>
                <a:spcAft>
                  <a:spcPts val="0"/>
                </a:spcAft>
                <a:buClr>
                  <a:srgbClr val="1F497D"/>
                </a:buClr>
                <a:buSzTx/>
                <a:buFont typeface="Arial"/>
                <a:buChar char="•"/>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Fission product precipitate fractions</a:t>
              </a:r>
            </a:p>
            <a:p>
              <a:pPr marL="111125" marR="0" lvl="0" indent="-111125" algn="l" defTabSz="914400" rtl="0" eaLnBrk="1" fontAlgn="auto" latinLnBrk="0" hangingPunct="1">
                <a:lnSpc>
                  <a:spcPct val="100000"/>
                </a:lnSpc>
                <a:spcBef>
                  <a:spcPts val="0"/>
                </a:spcBef>
                <a:spcAft>
                  <a:spcPts val="0"/>
                </a:spcAft>
                <a:buClr>
                  <a:srgbClr val="1F497D"/>
                </a:buClr>
                <a:buSzTx/>
                <a:buFont typeface="Arial"/>
                <a:buChar char="•"/>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Dissolved fission products</a:t>
              </a:r>
            </a:p>
            <a:p>
              <a:pPr marL="111125" marR="0" lvl="0" indent="-111125" algn="l" defTabSz="914400" rtl="0" eaLnBrk="1" fontAlgn="auto" latinLnBrk="0" hangingPunct="1">
                <a:lnSpc>
                  <a:spcPct val="100000"/>
                </a:lnSpc>
                <a:spcBef>
                  <a:spcPts val="0"/>
                </a:spcBef>
                <a:spcAft>
                  <a:spcPts val="0"/>
                </a:spcAft>
                <a:buClr>
                  <a:srgbClr val="1F497D"/>
                </a:buClr>
                <a:buSzTx/>
                <a:buFont typeface="Arial"/>
                <a:buChar char="•"/>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Fission gas bubble fraction</a:t>
              </a:r>
            </a:p>
            <a:p>
              <a:pPr marL="111125" marR="0" lvl="0" indent="-111125" algn="l" defTabSz="914400" rtl="0" eaLnBrk="1" fontAlgn="auto" latinLnBrk="0" hangingPunct="1">
                <a:lnSpc>
                  <a:spcPct val="100000"/>
                </a:lnSpc>
                <a:spcBef>
                  <a:spcPts val="0"/>
                </a:spcBef>
                <a:spcAft>
                  <a:spcPts val="0"/>
                </a:spcAft>
                <a:buClr>
                  <a:srgbClr val="1F497D"/>
                </a:buClr>
                <a:buSzTx/>
                <a:buFont typeface="Arial"/>
                <a:buChar char="•"/>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Grain boundary fission gas bubble coverage</a:t>
              </a:r>
            </a:p>
            <a:p>
              <a:pPr marL="111125" marR="0" lvl="0" indent="-111125" algn="l" defTabSz="914400" rtl="0" eaLnBrk="1" fontAlgn="auto" latinLnBrk="0" hangingPunct="1">
                <a:lnSpc>
                  <a:spcPct val="100000"/>
                </a:lnSpc>
                <a:spcBef>
                  <a:spcPts val="0"/>
                </a:spcBef>
                <a:spcAft>
                  <a:spcPts val="0"/>
                </a:spcAft>
                <a:buClr>
                  <a:srgbClr val="1F497D"/>
                </a:buClr>
                <a:buSzTx/>
                <a:buFont typeface="Arial"/>
                <a:buChar char="•"/>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Crack parameter</a:t>
              </a:r>
            </a:p>
          </p:txBody>
        </p:sp>
        <p:sp>
          <p:nvSpPr>
            <p:cNvPr id="38" name="TextBox 37">
              <a:extLst>
                <a:ext uri="{FF2B5EF4-FFF2-40B4-BE49-F238E27FC236}">
                  <a16:creationId xmlns:a16="http://schemas.microsoft.com/office/drawing/2014/main" id="{81B0E81F-9C6E-8F42-8CDC-29766C033FB0}"/>
                </a:ext>
              </a:extLst>
            </p:cNvPr>
            <p:cNvSpPr txBox="1"/>
            <p:nvPr/>
          </p:nvSpPr>
          <p:spPr>
            <a:xfrm>
              <a:off x="1724010" y="3063213"/>
              <a:ext cx="2030085" cy="267765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800000"/>
                </a:buClr>
                <a:buSzTx/>
                <a:buFontTx/>
                <a:buNone/>
                <a:tabLst/>
                <a:defRPr/>
              </a:pPr>
              <a:r>
                <a:rPr kumimoji="0" lang="en-US" sz="1400" b="1" i="0" u="none" strike="noStrike" kern="1200" cap="none" spc="0" normalizeH="0" baseline="0" noProof="0" dirty="0">
                  <a:ln>
                    <a:noFill/>
                  </a:ln>
                  <a:solidFill>
                    <a:srgbClr val="9BBB59"/>
                  </a:solidFill>
                  <a:effectLst/>
                  <a:uLnTx/>
                  <a:uFillTx/>
                  <a:latin typeface="Calibri"/>
                  <a:ea typeface="+mn-ea"/>
                  <a:cs typeface="+mn-cs"/>
                </a:rPr>
                <a:t>Cladding</a:t>
              </a:r>
            </a:p>
            <a:p>
              <a:pPr marL="0" marR="0" lvl="0" indent="0" algn="l" defTabSz="914400" rtl="0" eaLnBrk="1" fontAlgn="auto" latinLnBrk="0" hangingPunct="1">
                <a:lnSpc>
                  <a:spcPct val="100000"/>
                </a:lnSpc>
                <a:spcBef>
                  <a:spcPts val="0"/>
                </a:spcBef>
                <a:spcAft>
                  <a:spcPts val="0"/>
                </a:spcAft>
                <a:buClr>
                  <a:srgbClr val="800000"/>
                </a:buClr>
                <a:buSzTx/>
                <a:buFontTx/>
                <a:buNone/>
                <a:tabLst/>
                <a:defRPr/>
              </a:pPr>
              <a:r>
                <a:rPr kumimoji="0" lang="en-US" sz="1400" b="1" i="0" u="none" strike="noStrike" kern="1200" cap="none" spc="0" normalizeH="0" baseline="0" noProof="0" dirty="0">
                  <a:ln>
                    <a:noFill/>
                  </a:ln>
                  <a:solidFill>
                    <a:srgbClr val="9BBB59"/>
                  </a:solidFill>
                  <a:effectLst/>
                  <a:uLnTx/>
                  <a:uFillTx/>
                  <a:latin typeface="Calibri"/>
                  <a:ea typeface="+mn-ea"/>
                  <a:cs typeface="+mn-cs"/>
                </a:rPr>
                <a:t>Microstructure variables</a:t>
              </a:r>
              <a:endParaRPr kumimoji="0" lang="en-US" sz="1400" b="0" i="0" u="none" strike="noStrike" kern="1200" cap="none" spc="0" normalizeH="0" baseline="0" noProof="0" dirty="0">
                <a:ln>
                  <a:noFill/>
                </a:ln>
                <a:solidFill>
                  <a:srgbClr val="9BBB59"/>
                </a:solidFill>
                <a:effectLst/>
                <a:uLnTx/>
                <a:uFillTx/>
                <a:latin typeface="Calibri"/>
                <a:ea typeface="+mn-ea"/>
                <a:cs typeface="+mn-cs"/>
              </a:endParaRPr>
            </a:p>
            <a:p>
              <a:pPr marL="111125" marR="0" lvl="0" indent="-111125" algn="l" defTabSz="914400" rtl="0" eaLnBrk="1" fontAlgn="auto" latinLnBrk="0" hangingPunct="1">
                <a:lnSpc>
                  <a:spcPct val="100000"/>
                </a:lnSpc>
                <a:spcBef>
                  <a:spcPts val="0"/>
                </a:spcBef>
                <a:spcAft>
                  <a:spcPts val="0"/>
                </a:spcAft>
                <a:buClr>
                  <a:srgbClr val="800000"/>
                </a:buClr>
                <a:buSzTx/>
                <a:buFont typeface="Arial"/>
                <a:buChar char="•"/>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Average grain size</a:t>
              </a:r>
            </a:p>
            <a:p>
              <a:pPr marL="111125" marR="0" lvl="0" indent="-111125" algn="l" defTabSz="914400" rtl="0" eaLnBrk="1" fontAlgn="auto" latinLnBrk="0" hangingPunct="1">
                <a:lnSpc>
                  <a:spcPct val="100000"/>
                </a:lnSpc>
                <a:spcBef>
                  <a:spcPts val="0"/>
                </a:spcBef>
                <a:spcAft>
                  <a:spcPts val="0"/>
                </a:spcAft>
                <a:buClr>
                  <a:srgbClr val="800000"/>
                </a:buClr>
                <a:buSzTx/>
                <a:buFont typeface="Arial"/>
                <a:buChar char="•"/>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Dislocation density</a:t>
              </a:r>
            </a:p>
            <a:p>
              <a:pPr marL="111125" marR="0" lvl="0" indent="-111125" algn="l" defTabSz="914400" rtl="0" eaLnBrk="1" fontAlgn="auto" latinLnBrk="0" hangingPunct="1">
                <a:lnSpc>
                  <a:spcPct val="100000"/>
                </a:lnSpc>
                <a:spcBef>
                  <a:spcPts val="0"/>
                </a:spcBef>
                <a:spcAft>
                  <a:spcPts val="0"/>
                </a:spcAft>
                <a:buClr>
                  <a:srgbClr val="800000"/>
                </a:buClr>
                <a:buSzTx/>
                <a:buFont typeface="Arial"/>
                <a:buChar char="•"/>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H concentration</a:t>
              </a:r>
            </a:p>
            <a:p>
              <a:pPr marL="111125" marR="0" lvl="0" indent="-111125" algn="l" defTabSz="914400" rtl="0" eaLnBrk="1" fontAlgn="auto" latinLnBrk="0" hangingPunct="1">
                <a:lnSpc>
                  <a:spcPct val="100000"/>
                </a:lnSpc>
                <a:spcBef>
                  <a:spcPts val="0"/>
                </a:spcBef>
                <a:spcAft>
                  <a:spcPts val="0"/>
                </a:spcAft>
                <a:buClr>
                  <a:srgbClr val="800000"/>
                </a:buClr>
                <a:buSzTx/>
                <a:buFont typeface="Arial"/>
                <a:buChar char="•"/>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Hydride fraction</a:t>
              </a:r>
            </a:p>
            <a:p>
              <a:pPr marL="111125" marR="0" lvl="0" indent="-111125" algn="l" defTabSz="914400" rtl="0" eaLnBrk="1" fontAlgn="auto" latinLnBrk="0" hangingPunct="1">
                <a:lnSpc>
                  <a:spcPct val="100000"/>
                </a:lnSpc>
                <a:spcBef>
                  <a:spcPts val="0"/>
                </a:spcBef>
                <a:spcAft>
                  <a:spcPts val="0"/>
                </a:spcAft>
                <a:buClr>
                  <a:srgbClr val="800000"/>
                </a:buClr>
                <a:buSzTx/>
                <a:buFont typeface="Arial"/>
                <a:buChar char="•"/>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Point defect concentrations</a:t>
              </a:r>
            </a:p>
            <a:p>
              <a:pPr marL="111125" marR="0" lvl="0" indent="-111125" algn="l" defTabSz="914400" rtl="0" eaLnBrk="1" fontAlgn="auto" latinLnBrk="0" hangingPunct="1">
                <a:lnSpc>
                  <a:spcPct val="100000"/>
                </a:lnSpc>
                <a:spcBef>
                  <a:spcPts val="0"/>
                </a:spcBef>
                <a:spcAft>
                  <a:spcPts val="0"/>
                </a:spcAft>
                <a:buClr>
                  <a:srgbClr val="800000"/>
                </a:buClr>
                <a:buSzTx/>
                <a:buFont typeface="Arial"/>
                <a:buChar char="•"/>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Loop density</a:t>
              </a:r>
            </a:p>
            <a:p>
              <a:pPr marL="111125" marR="0" lvl="0" indent="-111125" algn="l" defTabSz="914400" rtl="0" eaLnBrk="1" fontAlgn="auto" latinLnBrk="0" hangingPunct="1">
                <a:lnSpc>
                  <a:spcPct val="100000"/>
                </a:lnSpc>
                <a:spcBef>
                  <a:spcPts val="0"/>
                </a:spcBef>
                <a:spcAft>
                  <a:spcPts val="0"/>
                </a:spcAft>
                <a:buClr>
                  <a:srgbClr val="800000"/>
                </a:buClr>
                <a:buSzTx/>
                <a:buFont typeface="Arial"/>
                <a:buChar char="•"/>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2</a:t>
              </a:r>
              <a:r>
                <a:rPr kumimoji="0" lang="en-US" sz="1400" b="0" i="0" u="none" strike="noStrike" kern="1200" cap="none" spc="0" normalizeH="0" baseline="30000" noProof="0" dirty="0">
                  <a:ln>
                    <a:noFill/>
                  </a:ln>
                  <a:solidFill>
                    <a:prstClr val="black"/>
                  </a:solidFill>
                  <a:effectLst/>
                  <a:uLnTx/>
                  <a:uFillTx/>
                  <a:latin typeface="Calibri"/>
                  <a:ea typeface="+mn-ea"/>
                  <a:cs typeface="+mn-cs"/>
                </a:rPr>
                <a:t>nd</a:t>
              </a:r>
              <a:r>
                <a:rPr kumimoji="0" lang="en-US" sz="1400" b="0" i="0" u="none" strike="noStrike" kern="1200" cap="none" spc="0" normalizeH="0" baseline="0" noProof="0" dirty="0">
                  <a:ln>
                    <a:noFill/>
                  </a:ln>
                  <a:solidFill>
                    <a:prstClr val="black"/>
                  </a:solidFill>
                  <a:effectLst/>
                  <a:uLnTx/>
                  <a:uFillTx/>
                  <a:latin typeface="Calibri"/>
                  <a:ea typeface="+mn-ea"/>
                  <a:cs typeface="+mn-cs"/>
                </a:rPr>
                <a:t> phase particle fraction</a:t>
              </a:r>
            </a:p>
            <a:p>
              <a:pPr marL="111125" marR="0" lvl="0" indent="-111125" algn="l" defTabSz="914400" rtl="0" eaLnBrk="1" fontAlgn="auto" latinLnBrk="0" hangingPunct="1">
                <a:lnSpc>
                  <a:spcPct val="100000"/>
                </a:lnSpc>
                <a:spcBef>
                  <a:spcPts val="0"/>
                </a:spcBef>
                <a:spcAft>
                  <a:spcPts val="0"/>
                </a:spcAft>
                <a:buClr>
                  <a:srgbClr val="1F497D"/>
                </a:buClr>
                <a:buSzTx/>
                <a:buFont typeface="Arial"/>
                <a:buChar char="•"/>
                <a:tabLst/>
                <a:defRPr/>
              </a:pPr>
              <a:endParaRPr kumimoji="0" lang="en-US" sz="1400" b="0" i="0" u="none" strike="noStrike" kern="1200" cap="none" spc="0" normalizeH="0" baseline="0" noProof="0" dirty="0">
                <a:ln>
                  <a:noFill/>
                </a:ln>
                <a:solidFill>
                  <a:prstClr val="black"/>
                </a:solidFill>
                <a:effectLst/>
                <a:uLnTx/>
                <a:uFillTx/>
                <a:latin typeface="Calibri"/>
                <a:ea typeface="+mn-ea"/>
                <a:cs typeface="+mn-cs"/>
              </a:endParaRPr>
            </a:p>
          </p:txBody>
        </p:sp>
        <p:sp>
          <p:nvSpPr>
            <p:cNvPr id="39" name="TextBox 38">
              <a:extLst>
                <a:ext uri="{FF2B5EF4-FFF2-40B4-BE49-F238E27FC236}">
                  <a16:creationId xmlns:a16="http://schemas.microsoft.com/office/drawing/2014/main" id="{1083E2A3-A58F-2541-A656-5C470A11D62B}"/>
                </a:ext>
              </a:extLst>
            </p:cNvPr>
            <p:cNvSpPr txBox="1"/>
            <p:nvPr/>
          </p:nvSpPr>
          <p:spPr>
            <a:xfrm>
              <a:off x="3754094" y="5500220"/>
              <a:ext cx="1404777" cy="7386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8000"/>
                </a:buClr>
                <a:buSzTx/>
                <a:buFontTx/>
                <a:buNone/>
                <a:tabLst/>
                <a:defRPr/>
              </a:pPr>
              <a:r>
                <a:rPr kumimoji="0" lang="en-US" sz="1400" b="1" i="0" u="none" strike="noStrike" kern="1200" cap="none" spc="0" normalizeH="0" baseline="0" noProof="0" dirty="0">
                  <a:ln>
                    <a:noFill/>
                  </a:ln>
                  <a:solidFill>
                    <a:srgbClr val="008000"/>
                  </a:solidFill>
                  <a:effectLst/>
                  <a:uLnTx/>
                  <a:uFillTx/>
                  <a:latin typeface="Calibri"/>
                  <a:ea typeface="+mn-ea"/>
                  <a:cs typeface="+mn-cs"/>
                </a:rPr>
                <a:t>Gap variable</a:t>
              </a:r>
            </a:p>
            <a:p>
              <a:pPr marL="111125" marR="0" lvl="0" indent="-111125" algn="l" defTabSz="914400" rtl="0" eaLnBrk="1" fontAlgn="auto" latinLnBrk="0" hangingPunct="1">
                <a:lnSpc>
                  <a:spcPct val="100000"/>
                </a:lnSpc>
                <a:spcBef>
                  <a:spcPts val="0"/>
                </a:spcBef>
                <a:spcAft>
                  <a:spcPts val="0"/>
                </a:spcAft>
                <a:buClr>
                  <a:srgbClr val="008000"/>
                </a:buClr>
                <a:buSzTx/>
                <a:buFont typeface="Arial"/>
                <a:buChar char="•"/>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Gap fission gas concentration</a:t>
              </a:r>
            </a:p>
          </p:txBody>
        </p:sp>
      </p:grpSp>
      <p:grpSp>
        <p:nvGrpSpPr>
          <p:cNvPr id="40" name="Group 39">
            <a:extLst>
              <a:ext uri="{FF2B5EF4-FFF2-40B4-BE49-F238E27FC236}">
                <a16:creationId xmlns:a16="http://schemas.microsoft.com/office/drawing/2014/main" id="{E5E4697C-DCF5-3047-9B2D-149EF892E07A}"/>
              </a:ext>
            </a:extLst>
          </p:cNvPr>
          <p:cNvGrpSpPr/>
          <p:nvPr/>
        </p:nvGrpSpPr>
        <p:grpSpPr>
          <a:xfrm>
            <a:off x="1744386" y="2689324"/>
            <a:ext cx="9030011" cy="3877422"/>
            <a:chOff x="74612" y="2261120"/>
            <a:chExt cx="9030011" cy="3877422"/>
          </a:xfrm>
        </p:grpSpPr>
        <p:sp>
          <p:nvSpPr>
            <p:cNvPr id="41" name="Rounded Rectangle 40">
              <a:extLst>
                <a:ext uri="{FF2B5EF4-FFF2-40B4-BE49-F238E27FC236}">
                  <a16:creationId xmlns:a16="http://schemas.microsoft.com/office/drawing/2014/main" id="{B4F617B0-4FB5-8149-8FDF-A6322B1706A3}"/>
                </a:ext>
              </a:extLst>
            </p:cNvPr>
            <p:cNvSpPr/>
            <p:nvPr/>
          </p:nvSpPr>
          <p:spPr bwMode="auto">
            <a:xfrm>
              <a:off x="7649803" y="2889262"/>
              <a:ext cx="1188720" cy="363086"/>
            </a:xfrm>
            <a:prstGeom prst="round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Grain growth</a:t>
              </a:r>
            </a:p>
          </p:txBody>
        </p:sp>
        <p:sp>
          <p:nvSpPr>
            <p:cNvPr id="42" name="Rounded Rectangle 41">
              <a:extLst>
                <a:ext uri="{FF2B5EF4-FFF2-40B4-BE49-F238E27FC236}">
                  <a16:creationId xmlns:a16="http://schemas.microsoft.com/office/drawing/2014/main" id="{54F20F49-3743-DD43-93A9-333518797C90}"/>
                </a:ext>
              </a:extLst>
            </p:cNvPr>
            <p:cNvSpPr/>
            <p:nvPr/>
          </p:nvSpPr>
          <p:spPr bwMode="auto">
            <a:xfrm>
              <a:off x="7649803" y="3879844"/>
              <a:ext cx="1188720" cy="539531"/>
            </a:xfrm>
            <a:prstGeom prst="round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Defect prod. &amp; transport</a:t>
              </a:r>
            </a:p>
          </p:txBody>
        </p:sp>
        <p:sp>
          <p:nvSpPr>
            <p:cNvPr id="43" name="Rounded Rectangle 42">
              <a:extLst>
                <a:ext uri="{FF2B5EF4-FFF2-40B4-BE49-F238E27FC236}">
                  <a16:creationId xmlns:a16="http://schemas.microsoft.com/office/drawing/2014/main" id="{1301E9CD-8CF9-B147-AFA9-ED9BF7F3A0FB}"/>
                </a:ext>
              </a:extLst>
            </p:cNvPr>
            <p:cNvSpPr/>
            <p:nvPr/>
          </p:nvSpPr>
          <p:spPr bwMode="auto">
            <a:xfrm>
              <a:off x="7649803" y="4575740"/>
              <a:ext cx="1188720" cy="539531"/>
            </a:xfrm>
            <a:prstGeom prst="round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Fission gas behavior</a:t>
              </a:r>
            </a:p>
          </p:txBody>
        </p:sp>
        <p:sp>
          <p:nvSpPr>
            <p:cNvPr id="44" name="Rounded Rectangle 43">
              <a:extLst>
                <a:ext uri="{FF2B5EF4-FFF2-40B4-BE49-F238E27FC236}">
                  <a16:creationId xmlns:a16="http://schemas.microsoft.com/office/drawing/2014/main" id="{2D27BEB4-5ECA-5E47-9001-D30FD00A84FD}"/>
                </a:ext>
              </a:extLst>
            </p:cNvPr>
            <p:cNvSpPr/>
            <p:nvPr/>
          </p:nvSpPr>
          <p:spPr bwMode="auto">
            <a:xfrm>
              <a:off x="7649803" y="5293346"/>
              <a:ext cx="1188720" cy="346398"/>
            </a:xfrm>
            <a:prstGeom prst="round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0" tIns="45720" rIns="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Densification</a:t>
              </a:r>
            </a:p>
          </p:txBody>
        </p:sp>
        <p:sp>
          <p:nvSpPr>
            <p:cNvPr id="45" name="TextBox 44">
              <a:extLst>
                <a:ext uri="{FF2B5EF4-FFF2-40B4-BE49-F238E27FC236}">
                  <a16:creationId xmlns:a16="http://schemas.microsoft.com/office/drawing/2014/main" id="{F1032A4E-0F47-7641-AA7F-F1D2A75040D4}"/>
                </a:ext>
              </a:extLst>
            </p:cNvPr>
            <p:cNvSpPr txBox="1"/>
            <p:nvPr/>
          </p:nvSpPr>
          <p:spPr>
            <a:xfrm>
              <a:off x="7383703" y="2261120"/>
              <a:ext cx="1720920" cy="523220"/>
            </a:xfrm>
            <a:prstGeom prst="rect">
              <a:avLst/>
            </a:prstGeom>
            <a:solidFill>
              <a:schemeClr val="lt1">
                <a:alpha val="76000"/>
              </a:schemeClr>
            </a:solidFill>
            <a:ln>
              <a:noFill/>
            </a:ln>
          </p:spPr>
          <p:style>
            <a:lnRef idx="2">
              <a:schemeClr val="accent3"/>
            </a:lnRef>
            <a:fillRef idx="1">
              <a:schemeClr val="lt1"/>
            </a:fillRef>
            <a:effectRef idx="0">
              <a:schemeClr val="accent3"/>
            </a:effectRef>
            <a:fontRef idx="minor">
              <a:schemeClr val="dk1"/>
            </a:fontRef>
          </p:style>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1F497D"/>
                  </a:solidFill>
                  <a:effectLst/>
                  <a:uLnTx/>
                  <a:uFillTx/>
                  <a:latin typeface="Arial" charset="0"/>
                  <a:ea typeface="ＭＳ Ｐゴシック" charset="0"/>
                </a:rPr>
                <a:t>Microstructure evolution models</a:t>
              </a:r>
              <a:endParaRPr kumimoji="0" lang="en-US" sz="1400" b="0" i="0" u="none" strike="noStrike" kern="1200" cap="none" spc="0" normalizeH="0" baseline="0" noProof="0" dirty="0">
                <a:ln>
                  <a:noFill/>
                </a:ln>
                <a:solidFill>
                  <a:srgbClr val="1F497D"/>
                </a:solidFill>
                <a:effectLst/>
                <a:uLnTx/>
                <a:uFillTx/>
                <a:latin typeface="Arial" charset="0"/>
                <a:ea typeface="ＭＳ Ｐゴシック" charset="0"/>
              </a:endParaRPr>
            </a:p>
          </p:txBody>
        </p:sp>
        <p:sp>
          <p:nvSpPr>
            <p:cNvPr id="46" name="Rounded Rectangle 45">
              <a:extLst>
                <a:ext uri="{FF2B5EF4-FFF2-40B4-BE49-F238E27FC236}">
                  <a16:creationId xmlns:a16="http://schemas.microsoft.com/office/drawing/2014/main" id="{CB00379A-3041-E14D-A8C1-F8A4D1C0D133}"/>
                </a:ext>
              </a:extLst>
            </p:cNvPr>
            <p:cNvSpPr/>
            <p:nvPr/>
          </p:nvSpPr>
          <p:spPr bwMode="auto">
            <a:xfrm>
              <a:off x="7649803" y="3387898"/>
              <a:ext cx="1188720" cy="363086"/>
            </a:xfrm>
            <a:prstGeom prst="round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Plasticity</a:t>
              </a:r>
            </a:p>
          </p:txBody>
        </p:sp>
        <p:sp>
          <p:nvSpPr>
            <p:cNvPr id="47" name="Rounded Rectangle 46">
              <a:extLst>
                <a:ext uri="{FF2B5EF4-FFF2-40B4-BE49-F238E27FC236}">
                  <a16:creationId xmlns:a16="http://schemas.microsoft.com/office/drawing/2014/main" id="{A8EDF7AD-94CB-4A45-9EBD-45182FAC86BF}"/>
                </a:ext>
              </a:extLst>
            </p:cNvPr>
            <p:cNvSpPr/>
            <p:nvPr/>
          </p:nvSpPr>
          <p:spPr bwMode="auto">
            <a:xfrm>
              <a:off x="340712" y="2889262"/>
              <a:ext cx="1188720" cy="363086"/>
            </a:xfrm>
            <a:prstGeom prst="roundRect">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Grain growth</a:t>
              </a:r>
            </a:p>
          </p:txBody>
        </p:sp>
        <p:sp>
          <p:nvSpPr>
            <p:cNvPr id="48" name="Rounded Rectangle 47">
              <a:extLst>
                <a:ext uri="{FF2B5EF4-FFF2-40B4-BE49-F238E27FC236}">
                  <a16:creationId xmlns:a16="http://schemas.microsoft.com/office/drawing/2014/main" id="{F36764AD-3838-554E-811F-B71EFBA0A32C}"/>
                </a:ext>
              </a:extLst>
            </p:cNvPr>
            <p:cNvSpPr/>
            <p:nvPr/>
          </p:nvSpPr>
          <p:spPr bwMode="auto">
            <a:xfrm>
              <a:off x="340712" y="3879844"/>
              <a:ext cx="1188720" cy="539531"/>
            </a:xfrm>
            <a:prstGeom prst="roundRect">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Defect prod. &amp; transport</a:t>
              </a:r>
            </a:p>
          </p:txBody>
        </p:sp>
        <p:sp>
          <p:nvSpPr>
            <p:cNvPr id="49" name="Rounded Rectangle 48">
              <a:extLst>
                <a:ext uri="{FF2B5EF4-FFF2-40B4-BE49-F238E27FC236}">
                  <a16:creationId xmlns:a16="http://schemas.microsoft.com/office/drawing/2014/main" id="{4BABB1E1-F5F3-1645-9A19-FA66AD970BBD}"/>
                </a:ext>
              </a:extLst>
            </p:cNvPr>
            <p:cNvSpPr/>
            <p:nvPr/>
          </p:nvSpPr>
          <p:spPr bwMode="auto">
            <a:xfrm>
              <a:off x="340712" y="4575740"/>
              <a:ext cx="1188720" cy="539531"/>
            </a:xfrm>
            <a:prstGeom prst="roundRect">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Hydrogen transport</a:t>
              </a:r>
            </a:p>
          </p:txBody>
        </p:sp>
        <p:sp>
          <p:nvSpPr>
            <p:cNvPr id="50" name="TextBox 49">
              <a:extLst>
                <a:ext uri="{FF2B5EF4-FFF2-40B4-BE49-F238E27FC236}">
                  <a16:creationId xmlns:a16="http://schemas.microsoft.com/office/drawing/2014/main" id="{BDFE879B-BB30-764B-BD71-9E19BEFCE22C}"/>
                </a:ext>
              </a:extLst>
            </p:cNvPr>
            <p:cNvSpPr txBox="1"/>
            <p:nvPr/>
          </p:nvSpPr>
          <p:spPr>
            <a:xfrm>
              <a:off x="74612" y="2261120"/>
              <a:ext cx="1720920" cy="523220"/>
            </a:xfrm>
            <a:prstGeom prst="rect">
              <a:avLst/>
            </a:prstGeom>
            <a:solidFill>
              <a:schemeClr val="lt1">
                <a:alpha val="76000"/>
              </a:schemeClr>
            </a:solidFill>
            <a:ln>
              <a:noFill/>
            </a:ln>
          </p:spPr>
          <p:style>
            <a:lnRef idx="2">
              <a:schemeClr val="accent3"/>
            </a:lnRef>
            <a:fillRef idx="1">
              <a:schemeClr val="lt1"/>
            </a:fillRef>
            <a:effectRef idx="0">
              <a:schemeClr val="accent3"/>
            </a:effectRef>
            <a:fontRef idx="minor">
              <a:schemeClr val="dk1"/>
            </a:fontRef>
          </p:style>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800000"/>
                  </a:solidFill>
                  <a:effectLst/>
                  <a:uLnTx/>
                  <a:uFillTx/>
                  <a:latin typeface="Arial" charset="0"/>
                  <a:ea typeface="ＭＳ Ｐゴシック" charset="0"/>
                </a:rPr>
                <a:t>Microstructure evolution models</a:t>
              </a:r>
              <a:endParaRPr kumimoji="0" lang="en-US" sz="1400" b="0" i="0" u="none" strike="noStrike" kern="1200" cap="none" spc="0" normalizeH="0" baseline="0" noProof="0" dirty="0">
                <a:ln>
                  <a:noFill/>
                </a:ln>
                <a:solidFill>
                  <a:srgbClr val="800000"/>
                </a:solidFill>
                <a:effectLst/>
                <a:uLnTx/>
                <a:uFillTx/>
                <a:latin typeface="Arial" charset="0"/>
                <a:ea typeface="ＭＳ Ｐゴシック" charset="0"/>
              </a:endParaRPr>
            </a:p>
          </p:txBody>
        </p:sp>
        <p:sp>
          <p:nvSpPr>
            <p:cNvPr id="51" name="Rounded Rectangle 50">
              <a:extLst>
                <a:ext uri="{FF2B5EF4-FFF2-40B4-BE49-F238E27FC236}">
                  <a16:creationId xmlns:a16="http://schemas.microsoft.com/office/drawing/2014/main" id="{E111B81B-9AAA-FF47-A7A4-78B8162247C3}"/>
                </a:ext>
              </a:extLst>
            </p:cNvPr>
            <p:cNvSpPr/>
            <p:nvPr/>
          </p:nvSpPr>
          <p:spPr bwMode="auto">
            <a:xfrm>
              <a:off x="340712" y="5236844"/>
              <a:ext cx="1188720" cy="474970"/>
            </a:xfrm>
            <a:prstGeom prst="roundRect">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Loop evolution</a:t>
              </a:r>
            </a:p>
          </p:txBody>
        </p:sp>
        <p:sp>
          <p:nvSpPr>
            <p:cNvPr id="52" name="Rounded Rectangle 51">
              <a:extLst>
                <a:ext uri="{FF2B5EF4-FFF2-40B4-BE49-F238E27FC236}">
                  <a16:creationId xmlns:a16="http://schemas.microsoft.com/office/drawing/2014/main" id="{0D102BE5-1A76-9647-9539-31D6753342F1}"/>
                </a:ext>
              </a:extLst>
            </p:cNvPr>
            <p:cNvSpPr/>
            <p:nvPr/>
          </p:nvSpPr>
          <p:spPr bwMode="auto">
            <a:xfrm>
              <a:off x="340712" y="3387898"/>
              <a:ext cx="1188720" cy="363086"/>
            </a:xfrm>
            <a:prstGeom prst="roundRect">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Plasticity</a:t>
              </a:r>
            </a:p>
          </p:txBody>
        </p:sp>
        <p:sp>
          <p:nvSpPr>
            <p:cNvPr id="53" name="Rounded Rectangle 52">
              <a:extLst>
                <a:ext uri="{FF2B5EF4-FFF2-40B4-BE49-F238E27FC236}">
                  <a16:creationId xmlns:a16="http://schemas.microsoft.com/office/drawing/2014/main" id="{FE694D2A-0C59-3E48-A374-EC59CCDB585E}"/>
                </a:ext>
              </a:extLst>
            </p:cNvPr>
            <p:cNvSpPr/>
            <p:nvPr/>
          </p:nvSpPr>
          <p:spPr bwMode="auto">
            <a:xfrm>
              <a:off x="7649803" y="5792144"/>
              <a:ext cx="1188720" cy="346398"/>
            </a:xfrm>
            <a:prstGeom prst="round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0" tIns="45720" rIns="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Fracture</a:t>
              </a:r>
            </a:p>
          </p:txBody>
        </p:sp>
      </p:grpSp>
      <p:sp>
        <p:nvSpPr>
          <p:cNvPr id="54" name="Rectangle 53">
            <a:extLst>
              <a:ext uri="{FF2B5EF4-FFF2-40B4-BE49-F238E27FC236}">
                <a16:creationId xmlns:a16="http://schemas.microsoft.com/office/drawing/2014/main" id="{519D0A1C-ABA6-0441-B981-A48F18F2E21A}"/>
              </a:ext>
            </a:extLst>
          </p:cNvPr>
          <p:cNvSpPr/>
          <p:nvPr/>
        </p:nvSpPr>
        <p:spPr>
          <a:xfrm>
            <a:off x="1121099" y="1742186"/>
            <a:ext cx="10165270" cy="36933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Structure/property relationships connect the microstructure variables to the property values</a:t>
            </a:r>
          </a:p>
        </p:txBody>
      </p:sp>
      <p:grpSp>
        <p:nvGrpSpPr>
          <p:cNvPr id="61" name="Group 60">
            <a:extLst>
              <a:ext uri="{FF2B5EF4-FFF2-40B4-BE49-F238E27FC236}">
                <a16:creationId xmlns:a16="http://schemas.microsoft.com/office/drawing/2014/main" id="{4808F3B8-381F-9743-8A33-E83169CD1DD9}"/>
              </a:ext>
            </a:extLst>
          </p:cNvPr>
          <p:cNvGrpSpPr/>
          <p:nvPr/>
        </p:nvGrpSpPr>
        <p:grpSpPr>
          <a:xfrm>
            <a:off x="15680" y="2756291"/>
            <a:ext cx="1622407" cy="3600060"/>
            <a:chOff x="74612" y="2261120"/>
            <a:chExt cx="1720920" cy="3523832"/>
          </a:xfrm>
        </p:grpSpPr>
        <p:sp>
          <p:nvSpPr>
            <p:cNvPr id="55" name="Rounded Rectangle 54">
              <a:extLst>
                <a:ext uri="{FF2B5EF4-FFF2-40B4-BE49-F238E27FC236}">
                  <a16:creationId xmlns:a16="http://schemas.microsoft.com/office/drawing/2014/main" id="{4AA0C3C7-36C0-D14C-B025-524921025AD3}"/>
                </a:ext>
              </a:extLst>
            </p:cNvPr>
            <p:cNvSpPr/>
            <p:nvPr/>
          </p:nvSpPr>
          <p:spPr bwMode="auto">
            <a:xfrm>
              <a:off x="340712" y="2783338"/>
              <a:ext cx="1188720" cy="484837"/>
            </a:xfrm>
            <a:prstGeom prst="round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a:ea typeface="+mn-ea"/>
                  <a:cs typeface="+mn-cs"/>
                </a:rPr>
                <a:t>Elasticity tensor</a:t>
              </a:r>
            </a:p>
          </p:txBody>
        </p:sp>
        <p:sp>
          <p:nvSpPr>
            <p:cNvPr id="56" name="Rounded Rectangle 55">
              <a:extLst>
                <a:ext uri="{FF2B5EF4-FFF2-40B4-BE49-F238E27FC236}">
                  <a16:creationId xmlns:a16="http://schemas.microsoft.com/office/drawing/2014/main" id="{A3CB46FE-1B97-5F47-AE67-08CE8ADFC6DB}"/>
                </a:ext>
              </a:extLst>
            </p:cNvPr>
            <p:cNvSpPr/>
            <p:nvPr/>
          </p:nvSpPr>
          <p:spPr bwMode="auto">
            <a:xfrm>
              <a:off x="340712" y="3995521"/>
              <a:ext cx="1188720" cy="539531"/>
            </a:xfrm>
            <a:prstGeom prst="round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a:ea typeface="+mn-ea"/>
                  <a:cs typeface="+mn-cs"/>
                </a:rPr>
                <a:t>Thermal conductivity</a:t>
              </a:r>
            </a:p>
          </p:txBody>
        </p:sp>
        <p:sp>
          <p:nvSpPr>
            <p:cNvPr id="57" name="Rounded Rectangle 56">
              <a:extLst>
                <a:ext uri="{FF2B5EF4-FFF2-40B4-BE49-F238E27FC236}">
                  <a16:creationId xmlns:a16="http://schemas.microsoft.com/office/drawing/2014/main" id="{D6C079BE-8AFE-A648-B627-72EF7FAADFD7}"/>
                </a:ext>
              </a:extLst>
            </p:cNvPr>
            <p:cNvSpPr/>
            <p:nvPr/>
          </p:nvSpPr>
          <p:spPr bwMode="auto">
            <a:xfrm>
              <a:off x="340712" y="4652752"/>
              <a:ext cx="1188720" cy="539531"/>
            </a:xfrm>
            <a:prstGeom prst="round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a:ea typeface="+mn-ea"/>
                  <a:cs typeface="+mn-cs"/>
                </a:rPr>
                <a:t>Failure criteria</a:t>
              </a:r>
            </a:p>
          </p:txBody>
        </p:sp>
        <p:sp>
          <p:nvSpPr>
            <p:cNvPr id="58" name="Rounded Rectangle 57">
              <a:extLst>
                <a:ext uri="{FF2B5EF4-FFF2-40B4-BE49-F238E27FC236}">
                  <a16:creationId xmlns:a16="http://schemas.microsoft.com/office/drawing/2014/main" id="{9CF43F6C-D872-E24E-B471-9377C128ED74}"/>
                </a:ext>
              </a:extLst>
            </p:cNvPr>
            <p:cNvSpPr/>
            <p:nvPr/>
          </p:nvSpPr>
          <p:spPr bwMode="auto">
            <a:xfrm>
              <a:off x="340712" y="5309982"/>
              <a:ext cx="1188720" cy="474970"/>
            </a:xfrm>
            <a:prstGeom prst="round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a:ea typeface="+mn-ea"/>
                  <a:cs typeface="+mn-cs"/>
                </a:rPr>
                <a:t>Dimensional change</a:t>
              </a:r>
            </a:p>
          </p:txBody>
        </p:sp>
        <p:sp>
          <p:nvSpPr>
            <p:cNvPr id="59" name="Rounded Rectangle 58">
              <a:extLst>
                <a:ext uri="{FF2B5EF4-FFF2-40B4-BE49-F238E27FC236}">
                  <a16:creationId xmlns:a16="http://schemas.microsoft.com/office/drawing/2014/main" id="{8E7B8CFE-76F7-3344-B1C5-C08E0DA040E0}"/>
                </a:ext>
              </a:extLst>
            </p:cNvPr>
            <p:cNvSpPr/>
            <p:nvPr/>
          </p:nvSpPr>
          <p:spPr bwMode="auto">
            <a:xfrm>
              <a:off x="340712" y="3385875"/>
              <a:ext cx="1188720" cy="491946"/>
            </a:xfrm>
            <a:prstGeom prst="round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a:ea typeface="+mn-ea"/>
                  <a:cs typeface="+mn-cs"/>
                </a:rPr>
                <a:t>Yield stress</a:t>
              </a:r>
            </a:p>
          </p:txBody>
        </p:sp>
        <p:sp>
          <p:nvSpPr>
            <p:cNvPr id="60" name="TextBox 59">
              <a:extLst>
                <a:ext uri="{FF2B5EF4-FFF2-40B4-BE49-F238E27FC236}">
                  <a16:creationId xmlns:a16="http://schemas.microsoft.com/office/drawing/2014/main" id="{01088076-EDF9-3B4B-ADBD-4ED1BFE54B6C}"/>
                </a:ext>
              </a:extLst>
            </p:cNvPr>
            <p:cNvSpPr txBox="1"/>
            <p:nvPr/>
          </p:nvSpPr>
          <p:spPr>
            <a:xfrm>
              <a:off x="74612" y="2261120"/>
              <a:ext cx="1720920" cy="478116"/>
            </a:xfrm>
            <a:prstGeom prst="rect">
              <a:avLst/>
            </a:prstGeom>
            <a:solidFill>
              <a:schemeClr val="lt1">
                <a:alpha val="76000"/>
              </a:schemeClr>
            </a:solidFill>
            <a:ln>
              <a:noFill/>
            </a:ln>
          </p:spPr>
          <p:style>
            <a:lnRef idx="2">
              <a:schemeClr val="accent3"/>
            </a:lnRef>
            <a:fillRef idx="1">
              <a:schemeClr val="lt1"/>
            </a:fillRef>
            <a:effectRef idx="0">
              <a:schemeClr val="accent3"/>
            </a:effectRef>
            <a:fontRef idx="minor">
              <a:schemeClr val="dk1"/>
            </a:fontRef>
          </p:style>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800000"/>
                  </a:solidFill>
                  <a:effectLst/>
                  <a:uLnTx/>
                  <a:uFillTx/>
                  <a:latin typeface="Arial" charset="0"/>
                  <a:ea typeface="ＭＳ Ｐゴシック" charset="0"/>
                </a:rPr>
                <a:t>Cladding</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800000"/>
                  </a:solidFill>
                  <a:effectLst/>
                  <a:uLnTx/>
                  <a:uFillTx/>
                  <a:latin typeface="Arial" charset="0"/>
                  <a:ea typeface="ＭＳ Ｐゴシック" charset="0"/>
                </a:rPr>
                <a:t>Property values</a:t>
              </a:r>
              <a:endParaRPr kumimoji="0" lang="en-US" sz="1200" b="0" i="0" u="none" strike="noStrike" kern="1200" cap="none" spc="0" normalizeH="0" baseline="0" noProof="0" dirty="0">
                <a:ln>
                  <a:noFill/>
                </a:ln>
                <a:solidFill>
                  <a:srgbClr val="800000"/>
                </a:solidFill>
                <a:effectLst/>
                <a:uLnTx/>
                <a:uFillTx/>
                <a:latin typeface="Arial" charset="0"/>
                <a:ea typeface="ＭＳ Ｐゴシック" charset="0"/>
              </a:endParaRPr>
            </a:p>
          </p:txBody>
        </p:sp>
      </p:grpSp>
      <p:grpSp>
        <p:nvGrpSpPr>
          <p:cNvPr id="69" name="Group 68">
            <a:extLst>
              <a:ext uri="{FF2B5EF4-FFF2-40B4-BE49-F238E27FC236}">
                <a16:creationId xmlns:a16="http://schemas.microsoft.com/office/drawing/2014/main" id="{15AE8BF6-F2AD-6B4B-A12F-AC6D1AE7E248}"/>
              </a:ext>
            </a:extLst>
          </p:cNvPr>
          <p:cNvGrpSpPr/>
          <p:nvPr/>
        </p:nvGrpSpPr>
        <p:grpSpPr>
          <a:xfrm>
            <a:off x="10710476" y="2623868"/>
            <a:ext cx="1481524" cy="4043220"/>
            <a:chOff x="7491645" y="2261120"/>
            <a:chExt cx="1566190" cy="4084720"/>
          </a:xfrm>
        </p:grpSpPr>
        <p:sp>
          <p:nvSpPr>
            <p:cNvPr id="62" name="Rounded Rectangle 61">
              <a:extLst>
                <a:ext uri="{FF2B5EF4-FFF2-40B4-BE49-F238E27FC236}">
                  <a16:creationId xmlns:a16="http://schemas.microsoft.com/office/drawing/2014/main" id="{896D47A9-3F74-704A-B09A-B5D75E828959}"/>
                </a:ext>
              </a:extLst>
            </p:cNvPr>
            <p:cNvSpPr/>
            <p:nvPr/>
          </p:nvSpPr>
          <p:spPr bwMode="auto">
            <a:xfrm>
              <a:off x="7784515" y="2783338"/>
              <a:ext cx="1180994" cy="469010"/>
            </a:xfrm>
            <a:prstGeom prst="round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Calibri"/>
                  <a:ea typeface="+mn-ea"/>
                  <a:cs typeface="+mn-cs"/>
                </a:rPr>
                <a:t>Elasticity tensor</a:t>
              </a:r>
            </a:p>
          </p:txBody>
        </p:sp>
        <p:sp>
          <p:nvSpPr>
            <p:cNvPr id="63" name="Rounded Rectangle 62">
              <a:extLst>
                <a:ext uri="{FF2B5EF4-FFF2-40B4-BE49-F238E27FC236}">
                  <a16:creationId xmlns:a16="http://schemas.microsoft.com/office/drawing/2014/main" id="{B7A716BC-E92A-924B-B9D9-F56DC4C4BB81}"/>
                </a:ext>
              </a:extLst>
            </p:cNvPr>
            <p:cNvSpPr/>
            <p:nvPr/>
          </p:nvSpPr>
          <p:spPr bwMode="auto">
            <a:xfrm>
              <a:off x="7780652" y="3973312"/>
              <a:ext cx="1188720" cy="539531"/>
            </a:xfrm>
            <a:prstGeom prst="round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Calibri"/>
                  <a:ea typeface="+mn-ea"/>
                  <a:cs typeface="+mn-cs"/>
                </a:rPr>
                <a:t>Fracture stress</a:t>
              </a:r>
            </a:p>
          </p:txBody>
        </p:sp>
        <p:sp>
          <p:nvSpPr>
            <p:cNvPr id="64" name="Rounded Rectangle 63">
              <a:extLst>
                <a:ext uri="{FF2B5EF4-FFF2-40B4-BE49-F238E27FC236}">
                  <a16:creationId xmlns:a16="http://schemas.microsoft.com/office/drawing/2014/main" id="{2BAF1FEB-000C-DD4B-8C66-33146B157A58}"/>
                </a:ext>
              </a:extLst>
            </p:cNvPr>
            <p:cNvSpPr/>
            <p:nvPr/>
          </p:nvSpPr>
          <p:spPr bwMode="auto">
            <a:xfrm>
              <a:off x="7780652" y="4627352"/>
              <a:ext cx="1188720" cy="539531"/>
            </a:xfrm>
            <a:prstGeom prst="round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Calibri"/>
                  <a:ea typeface="+mn-ea"/>
                  <a:cs typeface="+mn-cs"/>
                </a:rPr>
                <a:t>Melting temperature</a:t>
              </a:r>
            </a:p>
          </p:txBody>
        </p:sp>
        <p:sp>
          <p:nvSpPr>
            <p:cNvPr id="65" name="Rounded Rectangle 64">
              <a:extLst>
                <a:ext uri="{FF2B5EF4-FFF2-40B4-BE49-F238E27FC236}">
                  <a16:creationId xmlns:a16="http://schemas.microsoft.com/office/drawing/2014/main" id="{B9B56DBC-E3CC-C24D-B0AA-E60957D733D0}"/>
                </a:ext>
              </a:extLst>
            </p:cNvPr>
            <p:cNvSpPr/>
            <p:nvPr/>
          </p:nvSpPr>
          <p:spPr bwMode="auto">
            <a:xfrm>
              <a:off x="7780652" y="5870870"/>
              <a:ext cx="1188720" cy="474970"/>
            </a:xfrm>
            <a:prstGeom prst="round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Calibri"/>
                  <a:ea typeface="+mn-ea"/>
                  <a:cs typeface="+mn-cs"/>
                </a:rPr>
                <a:t>Dimensional change</a:t>
              </a:r>
            </a:p>
          </p:txBody>
        </p:sp>
        <p:sp>
          <p:nvSpPr>
            <p:cNvPr id="66" name="Rounded Rectangle 65">
              <a:extLst>
                <a:ext uri="{FF2B5EF4-FFF2-40B4-BE49-F238E27FC236}">
                  <a16:creationId xmlns:a16="http://schemas.microsoft.com/office/drawing/2014/main" id="{D6CEC3F9-722F-7842-A28D-B420132A5D99}"/>
                </a:ext>
              </a:extLst>
            </p:cNvPr>
            <p:cNvSpPr/>
            <p:nvPr/>
          </p:nvSpPr>
          <p:spPr bwMode="auto">
            <a:xfrm>
              <a:off x="7780652" y="3366857"/>
              <a:ext cx="1188720" cy="491946"/>
            </a:xfrm>
            <a:prstGeom prst="round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Calibri"/>
                  <a:ea typeface="+mn-ea"/>
                  <a:cs typeface="+mn-cs"/>
                </a:rPr>
                <a:t>Thermal conductivity</a:t>
              </a:r>
            </a:p>
          </p:txBody>
        </p:sp>
        <p:sp>
          <p:nvSpPr>
            <p:cNvPr id="67" name="Rounded Rectangle 66">
              <a:extLst>
                <a:ext uri="{FF2B5EF4-FFF2-40B4-BE49-F238E27FC236}">
                  <a16:creationId xmlns:a16="http://schemas.microsoft.com/office/drawing/2014/main" id="{7E26D34C-100B-C14E-BAC2-9C68B9671144}"/>
                </a:ext>
              </a:extLst>
            </p:cNvPr>
            <p:cNvSpPr/>
            <p:nvPr/>
          </p:nvSpPr>
          <p:spPr bwMode="auto">
            <a:xfrm>
              <a:off x="7780652" y="5281392"/>
              <a:ext cx="1188720" cy="474970"/>
            </a:xfrm>
            <a:prstGeom prst="round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Calibri"/>
                  <a:ea typeface="+mn-ea"/>
                  <a:cs typeface="+mn-cs"/>
                </a:rPr>
                <a:t>Diffusion constants</a:t>
              </a:r>
            </a:p>
          </p:txBody>
        </p:sp>
        <p:sp>
          <p:nvSpPr>
            <p:cNvPr id="68" name="TextBox 67">
              <a:extLst>
                <a:ext uri="{FF2B5EF4-FFF2-40B4-BE49-F238E27FC236}">
                  <a16:creationId xmlns:a16="http://schemas.microsoft.com/office/drawing/2014/main" id="{85C692FF-EEB8-544E-936E-33E6125BD04E}"/>
                </a:ext>
              </a:extLst>
            </p:cNvPr>
            <p:cNvSpPr txBox="1"/>
            <p:nvPr/>
          </p:nvSpPr>
          <p:spPr>
            <a:xfrm>
              <a:off x="7491645" y="2261120"/>
              <a:ext cx="1566190" cy="466404"/>
            </a:xfrm>
            <a:prstGeom prst="rect">
              <a:avLst/>
            </a:prstGeom>
            <a:solidFill>
              <a:schemeClr val="lt1">
                <a:alpha val="76000"/>
              </a:schemeClr>
            </a:solidFill>
            <a:ln>
              <a:noFill/>
            </a:ln>
          </p:spPr>
          <p:style>
            <a:lnRef idx="2">
              <a:schemeClr val="accent3"/>
            </a:lnRef>
            <a:fillRef idx="1">
              <a:schemeClr val="lt1"/>
            </a:fillRef>
            <a:effectRef idx="0">
              <a:schemeClr val="accent3"/>
            </a:effectRef>
            <a:fontRef idx="minor">
              <a:schemeClr val="dk1"/>
            </a:fontRef>
          </p:style>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1F497D"/>
                  </a:solidFill>
                  <a:effectLst/>
                  <a:uLnTx/>
                  <a:uFillTx/>
                  <a:latin typeface="Arial" charset="0"/>
                  <a:ea typeface="ＭＳ Ｐゴシック" charset="0"/>
                </a:rPr>
                <a:t>Fuel </a:t>
              </a:r>
              <a:br>
                <a:rPr kumimoji="0" lang="en-US" sz="1200" b="1" i="0" u="none" strike="noStrike" kern="1200" cap="none" spc="0" normalizeH="0" baseline="0" noProof="0" dirty="0">
                  <a:ln>
                    <a:noFill/>
                  </a:ln>
                  <a:solidFill>
                    <a:srgbClr val="1F497D"/>
                  </a:solidFill>
                  <a:effectLst/>
                  <a:uLnTx/>
                  <a:uFillTx/>
                  <a:latin typeface="Arial" charset="0"/>
                  <a:ea typeface="ＭＳ Ｐゴシック" charset="0"/>
                </a:rPr>
              </a:br>
              <a:r>
                <a:rPr kumimoji="0" lang="en-US" sz="1200" b="1" i="0" u="none" strike="noStrike" kern="1200" cap="none" spc="0" normalizeH="0" baseline="0" noProof="0" dirty="0">
                  <a:ln>
                    <a:noFill/>
                  </a:ln>
                  <a:solidFill>
                    <a:srgbClr val="1F497D"/>
                  </a:solidFill>
                  <a:effectLst/>
                  <a:uLnTx/>
                  <a:uFillTx/>
                  <a:latin typeface="Arial" charset="0"/>
                  <a:ea typeface="ＭＳ Ｐゴシック" charset="0"/>
                </a:rPr>
                <a:t>Property values</a:t>
              </a:r>
              <a:endParaRPr kumimoji="0" lang="en-US" sz="1200" b="0" i="0" u="none" strike="noStrike" kern="1200" cap="none" spc="0" normalizeH="0" baseline="0" noProof="0" dirty="0">
                <a:ln>
                  <a:noFill/>
                </a:ln>
                <a:solidFill>
                  <a:srgbClr val="1F497D"/>
                </a:solidFill>
                <a:effectLst/>
                <a:uLnTx/>
                <a:uFillTx/>
                <a:latin typeface="Arial" charset="0"/>
                <a:ea typeface="ＭＳ Ｐゴシック" charset="0"/>
              </a:endParaRPr>
            </a:p>
          </p:txBody>
        </p:sp>
      </p:grpSp>
    </p:spTree>
    <p:extLst>
      <p:ext uri="{BB962C8B-B14F-4D97-AF65-F5344CB8AC3E}">
        <p14:creationId xmlns:p14="http://schemas.microsoft.com/office/powerpoint/2010/main" val="19454943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A0DB80-B7E2-514E-96D7-D7854F856644}"/>
              </a:ext>
            </a:extLst>
          </p:cNvPr>
          <p:cNvSpPr>
            <a:spLocks noGrp="1"/>
          </p:cNvSpPr>
          <p:nvPr>
            <p:ph type="title"/>
          </p:nvPr>
        </p:nvSpPr>
        <p:spPr/>
        <p:txBody>
          <a:bodyPr/>
          <a:lstStyle/>
          <a:p>
            <a:r>
              <a:rPr lang="en-US" dirty="0"/>
              <a:t>Example: fission gas behavior in the fuel</a:t>
            </a:r>
          </a:p>
        </p:txBody>
      </p:sp>
      <p:sp>
        <p:nvSpPr>
          <p:cNvPr id="3" name="Content Placeholder 2">
            <a:extLst>
              <a:ext uri="{FF2B5EF4-FFF2-40B4-BE49-F238E27FC236}">
                <a16:creationId xmlns:a16="http://schemas.microsoft.com/office/drawing/2014/main" id="{6222C8A9-2E1F-474E-81CE-D8FB6A8B8178}"/>
              </a:ext>
            </a:extLst>
          </p:cNvPr>
          <p:cNvSpPr>
            <a:spLocks noGrp="1"/>
          </p:cNvSpPr>
          <p:nvPr>
            <p:ph idx="1"/>
          </p:nvPr>
        </p:nvSpPr>
        <p:spPr>
          <a:xfrm>
            <a:off x="609600" y="2160494"/>
            <a:ext cx="3846944" cy="4349635"/>
          </a:xfrm>
        </p:spPr>
        <p:txBody>
          <a:bodyPr>
            <a:normAutofit fontScale="92500" lnSpcReduction="20000"/>
          </a:bodyPr>
          <a:lstStyle/>
          <a:p>
            <a:r>
              <a:rPr lang="en-US" dirty="0"/>
              <a:t>Take into account a finite set of variables to describe the state of the material</a:t>
            </a:r>
          </a:p>
          <a:p>
            <a:r>
              <a:rPr lang="en-US" dirty="0"/>
              <a:t>Utilize a mechanistic model of fission gas behavior to predict the evolution of the microstructure</a:t>
            </a:r>
          </a:p>
          <a:p>
            <a:r>
              <a:rPr lang="en-US" dirty="0"/>
              <a:t>Utilize this updated microstructure to inform a number of structure/property relationships</a:t>
            </a:r>
          </a:p>
        </p:txBody>
      </p:sp>
      <p:sp>
        <p:nvSpPr>
          <p:cNvPr id="4" name="Slide Number Placeholder 3">
            <a:extLst>
              <a:ext uri="{FF2B5EF4-FFF2-40B4-BE49-F238E27FC236}">
                <a16:creationId xmlns:a16="http://schemas.microsoft.com/office/drawing/2014/main" id="{C6988773-D011-7540-A2FD-8C6ED662489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FF2C605-4958-CF43-AA48-80339EFDB0AF}"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grpSp>
        <p:nvGrpSpPr>
          <p:cNvPr id="24" name="Group 23">
            <a:extLst>
              <a:ext uri="{FF2B5EF4-FFF2-40B4-BE49-F238E27FC236}">
                <a16:creationId xmlns:a16="http://schemas.microsoft.com/office/drawing/2014/main" id="{E1A28F25-5A98-AD43-A02A-8A45379A691B}"/>
              </a:ext>
            </a:extLst>
          </p:cNvPr>
          <p:cNvGrpSpPr/>
          <p:nvPr/>
        </p:nvGrpSpPr>
        <p:grpSpPr>
          <a:xfrm>
            <a:off x="4601817" y="1861378"/>
            <a:ext cx="7187183" cy="4494973"/>
            <a:chOff x="3364224" y="1591066"/>
            <a:chExt cx="8662299" cy="4977481"/>
          </a:xfrm>
        </p:grpSpPr>
        <p:pic>
          <p:nvPicPr>
            <p:cNvPr id="5" name="Picture 7" descr="temp_3Dslice.png">
              <a:extLst>
                <a:ext uri="{FF2B5EF4-FFF2-40B4-BE49-F238E27FC236}">
                  <a16:creationId xmlns:a16="http://schemas.microsoft.com/office/drawing/2014/main" id="{63567100-E11B-7048-9524-73D29247FC88}"/>
                </a:ext>
              </a:extLst>
            </p:cNvPr>
            <p:cNvPicPr>
              <a:picLocks noChangeAspect="1"/>
            </p:cNvPicPr>
            <p:nvPr/>
          </p:nvPicPr>
          <p:blipFill>
            <a:blip r:embed="rId2" cstate="screen">
              <a:alphaModFix amt="49000"/>
              <a:extLst>
                <a:ext uri="{28A0092B-C50C-407E-A947-70E740481C1C}">
                  <a14:useLocalDpi xmlns:a14="http://schemas.microsoft.com/office/drawing/2010/main"/>
                </a:ext>
              </a:extLst>
            </a:blip>
            <a:srcRect/>
            <a:stretch>
              <a:fillRect/>
            </a:stretch>
          </p:blipFill>
          <p:spPr bwMode="auto">
            <a:xfrm>
              <a:off x="3364224" y="1591066"/>
              <a:ext cx="1257913" cy="2511801"/>
            </a:xfrm>
            <a:prstGeom prst="rect">
              <a:avLst/>
            </a:prstGeom>
            <a:noFill/>
            <a:ln>
              <a:noFill/>
            </a:ln>
            <a:extLst>
              <a:ext uri="{909E8E84-426E-40dd-AFC4-6F175D3DCCD1}">
                <a14:hiddenFill xmlns="" xmlns:a14="http://schemas.microsoft.com/office/drawing/2010/main">
                  <a:solidFill>
                    <a:srgbClr val="FFFFFF">
                      <a:alpha val="49001"/>
                    </a:srgbClr>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 name="Rounded Rectangle 5">
              <a:extLst>
                <a:ext uri="{FF2B5EF4-FFF2-40B4-BE49-F238E27FC236}">
                  <a16:creationId xmlns:a16="http://schemas.microsoft.com/office/drawing/2014/main" id="{49A4D554-E237-6242-9FF4-1F85E9983491}"/>
                </a:ext>
              </a:extLst>
            </p:cNvPr>
            <p:cNvSpPr/>
            <p:nvPr/>
          </p:nvSpPr>
          <p:spPr bwMode="auto">
            <a:xfrm>
              <a:off x="4269126" y="4338055"/>
              <a:ext cx="1491386" cy="668516"/>
            </a:xfrm>
            <a:prstGeom prst="round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a:ea typeface="+mn-ea"/>
                  <a:cs typeface="+mn-cs"/>
                </a:rPr>
                <a:t>Model of fission gas behavior</a:t>
              </a:r>
            </a:p>
          </p:txBody>
        </p:sp>
        <p:grpSp>
          <p:nvGrpSpPr>
            <p:cNvPr id="7" name="Group 6">
              <a:extLst>
                <a:ext uri="{FF2B5EF4-FFF2-40B4-BE49-F238E27FC236}">
                  <a16:creationId xmlns:a16="http://schemas.microsoft.com/office/drawing/2014/main" id="{E60220B5-C353-3843-9E85-0692355A8FAC}"/>
                </a:ext>
              </a:extLst>
            </p:cNvPr>
            <p:cNvGrpSpPr/>
            <p:nvPr/>
          </p:nvGrpSpPr>
          <p:grpSpPr>
            <a:xfrm>
              <a:off x="4203324" y="1944902"/>
              <a:ext cx="5574890" cy="364342"/>
              <a:chOff x="943289" y="1785876"/>
              <a:chExt cx="5574890" cy="364342"/>
            </a:xfrm>
          </p:grpSpPr>
          <p:sp>
            <p:nvSpPr>
              <p:cNvPr id="8" name="Rectangle 7">
                <a:extLst>
                  <a:ext uri="{FF2B5EF4-FFF2-40B4-BE49-F238E27FC236}">
                    <a16:creationId xmlns:a16="http://schemas.microsoft.com/office/drawing/2014/main" id="{5A14CAFE-7E69-4C46-B29D-B7C7A0428980}"/>
                  </a:ext>
                </a:extLst>
              </p:cNvPr>
              <p:cNvSpPr/>
              <p:nvPr/>
            </p:nvSpPr>
            <p:spPr>
              <a:xfrm>
                <a:off x="943289" y="1888459"/>
                <a:ext cx="65802" cy="98700"/>
              </a:xfrm>
              <a:prstGeom prst="rect">
                <a:avLst/>
              </a:prstGeom>
              <a:noFill/>
              <a:ln w="19050" cmpd="sng"/>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sp>
            <p:nvSpPr>
              <p:cNvPr id="9" name="TextBox 8">
                <a:extLst>
                  <a:ext uri="{FF2B5EF4-FFF2-40B4-BE49-F238E27FC236}">
                    <a16:creationId xmlns:a16="http://schemas.microsoft.com/office/drawing/2014/main" id="{2B38576B-F49E-3A4C-8CDB-3B3EF901AF23}"/>
                  </a:ext>
                </a:extLst>
              </p:cNvPr>
              <p:cNvSpPr txBox="1"/>
              <p:nvPr/>
            </p:nvSpPr>
            <p:spPr>
              <a:xfrm>
                <a:off x="1184180" y="1793000"/>
                <a:ext cx="1121303" cy="281173"/>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4F81BD"/>
                    </a:solidFill>
                    <a:effectLst/>
                    <a:uLnTx/>
                    <a:uFillTx/>
                    <a:latin typeface="Arial" charset="0"/>
                    <a:ea typeface="ＭＳ Ｐゴシック" charset="0"/>
                  </a:rPr>
                  <a:t>Variables</a:t>
                </a:r>
                <a:endParaRPr kumimoji="0" lang="en-US" sz="1050" b="0" i="0" u="none" strike="noStrike" kern="1200" cap="none" spc="0" normalizeH="0" baseline="0" noProof="0" dirty="0">
                  <a:ln>
                    <a:noFill/>
                  </a:ln>
                  <a:solidFill>
                    <a:srgbClr val="4F81BD"/>
                  </a:solidFill>
                  <a:effectLst/>
                  <a:uLnTx/>
                  <a:uFillTx/>
                  <a:latin typeface="Arial" charset="0"/>
                  <a:ea typeface="ＭＳ Ｐゴシック" charset="0"/>
                </a:endParaRPr>
              </a:p>
            </p:txBody>
          </p:sp>
          <p:sp>
            <p:nvSpPr>
              <p:cNvPr id="10" name="Rounded Rectangle 9">
                <a:extLst>
                  <a:ext uri="{FF2B5EF4-FFF2-40B4-BE49-F238E27FC236}">
                    <a16:creationId xmlns:a16="http://schemas.microsoft.com/office/drawing/2014/main" id="{7E0D222D-8213-5E45-8B8A-99138BADD24C}"/>
                  </a:ext>
                </a:extLst>
              </p:cNvPr>
              <p:cNvSpPr/>
              <p:nvPr/>
            </p:nvSpPr>
            <p:spPr bwMode="auto">
              <a:xfrm>
                <a:off x="2273839" y="1785876"/>
                <a:ext cx="1424940" cy="363086"/>
              </a:xfrm>
              <a:prstGeom prst="round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a:ea typeface="+mn-ea"/>
                    <a:cs typeface="+mn-cs"/>
                  </a:rPr>
                  <a:t>Temperature</a:t>
                </a:r>
              </a:p>
            </p:txBody>
          </p:sp>
          <p:sp>
            <p:nvSpPr>
              <p:cNvPr id="11" name="Rounded Rectangle 10">
                <a:extLst>
                  <a:ext uri="{FF2B5EF4-FFF2-40B4-BE49-F238E27FC236}">
                    <a16:creationId xmlns:a16="http://schemas.microsoft.com/office/drawing/2014/main" id="{CA391329-D1AA-AF44-8020-582FFFD89F60}"/>
                  </a:ext>
                </a:extLst>
              </p:cNvPr>
              <p:cNvSpPr/>
              <p:nvPr/>
            </p:nvSpPr>
            <p:spPr bwMode="auto">
              <a:xfrm>
                <a:off x="3774979" y="1787132"/>
                <a:ext cx="1295400" cy="363086"/>
              </a:xfrm>
              <a:prstGeom prst="round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a:ea typeface="+mn-ea"/>
                    <a:cs typeface="+mn-cs"/>
                  </a:rPr>
                  <a:t>Displacement</a:t>
                </a:r>
              </a:p>
            </p:txBody>
          </p:sp>
          <p:sp>
            <p:nvSpPr>
              <p:cNvPr id="12" name="Rounded Rectangle 11">
                <a:extLst>
                  <a:ext uri="{FF2B5EF4-FFF2-40B4-BE49-F238E27FC236}">
                    <a16:creationId xmlns:a16="http://schemas.microsoft.com/office/drawing/2014/main" id="{8AD14357-1321-5141-92B5-73CFEF0B9E22}"/>
                  </a:ext>
                </a:extLst>
              </p:cNvPr>
              <p:cNvSpPr/>
              <p:nvPr/>
            </p:nvSpPr>
            <p:spPr bwMode="auto">
              <a:xfrm>
                <a:off x="5139699" y="1787132"/>
                <a:ext cx="1378480" cy="363086"/>
              </a:xfrm>
              <a:prstGeom prst="round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a:ea typeface="+mn-ea"/>
                    <a:cs typeface="+mn-cs"/>
                  </a:rPr>
                  <a:t>Stoichiometry</a:t>
                </a:r>
              </a:p>
            </p:txBody>
          </p:sp>
        </p:grpSp>
        <p:sp>
          <p:nvSpPr>
            <p:cNvPr id="13" name="Rounded Rectangle 12">
              <a:extLst>
                <a:ext uri="{FF2B5EF4-FFF2-40B4-BE49-F238E27FC236}">
                  <a16:creationId xmlns:a16="http://schemas.microsoft.com/office/drawing/2014/main" id="{91B1EB3F-6790-3842-A030-843982FFE2C7}"/>
                </a:ext>
              </a:extLst>
            </p:cNvPr>
            <p:cNvSpPr/>
            <p:nvPr/>
          </p:nvSpPr>
          <p:spPr>
            <a:xfrm>
              <a:off x="8718374" y="4341907"/>
              <a:ext cx="1769503" cy="688854"/>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solidFill>
                  <a:effectLst/>
                  <a:uLnTx/>
                  <a:uFillTx/>
                  <a:latin typeface="Calibri"/>
                  <a:ea typeface="+mn-ea"/>
                  <a:cs typeface="+mn-cs"/>
                </a:rPr>
                <a:t>Structure/property relationships</a:t>
              </a:r>
            </a:p>
          </p:txBody>
        </p:sp>
        <p:grpSp>
          <p:nvGrpSpPr>
            <p:cNvPr id="14" name="Group 13">
              <a:extLst>
                <a:ext uri="{FF2B5EF4-FFF2-40B4-BE49-F238E27FC236}">
                  <a16:creationId xmlns:a16="http://schemas.microsoft.com/office/drawing/2014/main" id="{C250E191-5C76-8A48-A997-0C16F1FBFB0D}"/>
                </a:ext>
              </a:extLst>
            </p:cNvPr>
            <p:cNvGrpSpPr/>
            <p:nvPr/>
          </p:nvGrpSpPr>
          <p:grpSpPr>
            <a:xfrm>
              <a:off x="10796524" y="3050183"/>
              <a:ext cx="1229999" cy="3518364"/>
              <a:chOff x="7536489" y="2891157"/>
              <a:chExt cx="1229999" cy="3518364"/>
            </a:xfrm>
          </p:grpSpPr>
          <p:sp>
            <p:nvSpPr>
              <p:cNvPr id="15" name="Rounded Rectangle 14">
                <a:extLst>
                  <a:ext uri="{FF2B5EF4-FFF2-40B4-BE49-F238E27FC236}">
                    <a16:creationId xmlns:a16="http://schemas.microsoft.com/office/drawing/2014/main" id="{E72F01D1-FC41-EB48-9EF3-59CB4929AD3F}"/>
                  </a:ext>
                </a:extLst>
              </p:cNvPr>
              <p:cNvSpPr/>
              <p:nvPr/>
            </p:nvSpPr>
            <p:spPr bwMode="auto">
              <a:xfrm>
                <a:off x="7536489" y="2891157"/>
                <a:ext cx="1180994" cy="469010"/>
              </a:xfrm>
              <a:prstGeom prst="round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Calibri"/>
                    <a:ea typeface="+mn-ea"/>
                    <a:cs typeface="+mn-cs"/>
                  </a:rPr>
                  <a:t>Elasticity tensor</a:t>
                </a:r>
              </a:p>
            </p:txBody>
          </p:sp>
          <p:sp>
            <p:nvSpPr>
              <p:cNvPr id="16" name="Rounded Rectangle 15">
                <a:extLst>
                  <a:ext uri="{FF2B5EF4-FFF2-40B4-BE49-F238E27FC236}">
                    <a16:creationId xmlns:a16="http://schemas.microsoft.com/office/drawing/2014/main" id="{470CCC6F-9A3E-104A-A96A-2833476E5BC6}"/>
                  </a:ext>
                </a:extLst>
              </p:cNvPr>
              <p:cNvSpPr/>
              <p:nvPr/>
            </p:nvSpPr>
            <p:spPr bwMode="auto">
              <a:xfrm>
                <a:off x="7577768" y="4075719"/>
                <a:ext cx="1188720" cy="539531"/>
              </a:xfrm>
              <a:prstGeom prst="round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Calibri"/>
                    <a:ea typeface="+mn-ea"/>
                    <a:cs typeface="+mn-cs"/>
                  </a:rPr>
                  <a:t>Fracture stress</a:t>
                </a:r>
              </a:p>
            </p:txBody>
          </p:sp>
          <p:sp>
            <p:nvSpPr>
              <p:cNvPr id="17" name="Rounded Rectangle 16">
                <a:extLst>
                  <a:ext uri="{FF2B5EF4-FFF2-40B4-BE49-F238E27FC236}">
                    <a16:creationId xmlns:a16="http://schemas.microsoft.com/office/drawing/2014/main" id="{E84BBEE4-F397-3742-86A3-3473B45B40C2}"/>
                  </a:ext>
                </a:extLst>
              </p:cNvPr>
              <p:cNvSpPr/>
              <p:nvPr/>
            </p:nvSpPr>
            <p:spPr bwMode="auto">
              <a:xfrm>
                <a:off x="7577768" y="4727053"/>
                <a:ext cx="1188720" cy="474970"/>
              </a:xfrm>
              <a:prstGeom prst="round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Calibri"/>
                    <a:ea typeface="+mn-ea"/>
                    <a:cs typeface="+mn-cs"/>
                  </a:rPr>
                  <a:t>Dimensional change</a:t>
                </a:r>
              </a:p>
            </p:txBody>
          </p:sp>
          <p:sp>
            <p:nvSpPr>
              <p:cNvPr id="18" name="Rounded Rectangle 17">
                <a:extLst>
                  <a:ext uri="{FF2B5EF4-FFF2-40B4-BE49-F238E27FC236}">
                    <a16:creationId xmlns:a16="http://schemas.microsoft.com/office/drawing/2014/main" id="{3AEC03FA-8256-294C-80D9-327488ACEFD4}"/>
                  </a:ext>
                </a:extLst>
              </p:cNvPr>
              <p:cNvSpPr/>
              <p:nvPr/>
            </p:nvSpPr>
            <p:spPr bwMode="auto">
              <a:xfrm>
                <a:off x="7536489" y="3471970"/>
                <a:ext cx="1188720" cy="491946"/>
              </a:xfrm>
              <a:prstGeom prst="round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Calibri"/>
                    <a:ea typeface="+mn-ea"/>
                    <a:cs typeface="+mn-cs"/>
                  </a:rPr>
                  <a:t>Thermal conductivity</a:t>
                </a:r>
              </a:p>
            </p:txBody>
          </p:sp>
          <p:sp>
            <p:nvSpPr>
              <p:cNvPr id="19" name="Rounded Rectangle 18">
                <a:extLst>
                  <a:ext uri="{FF2B5EF4-FFF2-40B4-BE49-F238E27FC236}">
                    <a16:creationId xmlns:a16="http://schemas.microsoft.com/office/drawing/2014/main" id="{551F1DBA-2BE0-FD43-806A-0EE66E4DDC10}"/>
                  </a:ext>
                </a:extLst>
              </p:cNvPr>
              <p:cNvSpPr/>
              <p:nvPr/>
            </p:nvSpPr>
            <p:spPr bwMode="auto">
              <a:xfrm>
                <a:off x="7577768" y="5313826"/>
                <a:ext cx="1188720" cy="491946"/>
              </a:xfrm>
              <a:prstGeom prst="roundRect">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Calibri"/>
                    <a:ea typeface="+mn-ea"/>
                    <a:cs typeface="+mn-cs"/>
                  </a:rPr>
                  <a:t>Gap conductance</a:t>
                </a:r>
              </a:p>
            </p:txBody>
          </p:sp>
          <p:sp>
            <p:nvSpPr>
              <p:cNvPr id="20" name="Rounded Rectangle 19">
                <a:extLst>
                  <a:ext uri="{FF2B5EF4-FFF2-40B4-BE49-F238E27FC236}">
                    <a16:creationId xmlns:a16="http://schemas.microsoft.com/office/drawing/2014/main" id="{71D1C269-BE5D-BD40-A085-92D7DFF031B5}"/>
                  </a:ext>
                </a:extLst>
              </p:cNvPr>
              <p:cNvSpPr/>
              <p:nvPr/>
            </p:nvSpPr>
            <p:spPr bwMode="auto">
              <a:xfrm>
                <a:off x="7577768" y="5917575"/>
                <a:ext cx="1188720" cy="491946"/>
              </a:xfrm>
              <a:prstGeom prst="roundRect">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Calibri"/>
                    <a:ea typeface="+mn-ea"/>
                    <a:cs typeface="+mn-cs"/>
                  </a:rPr>
                  <a:t>Gap pressure</a:t>
                </a:r>
              </a:p>
            </p:txBody>
          </p:sp>
        </p:grpSp>
        <p:grpSp>
          <p:nvGrpSpPr>
            <p:cNvPr id="21" name="Group 20">
              <a:extLst>
                <a:ext uri="{FF2B5EF4-FFF2-40B4-BE49-F238E27FC236}">
                  <a16:creationId xmlns:a16="http://schemas.microsoft.com/office/drawing/2014/main" id="{65B0426D-6FEB-6848-AE6A-061563BA58F6}"/>
                </a:ext>
              </a:extLst>
            </p:cNvPr>
            <p:cNvGrpSpPr/>
            <p:nvPr/>
          </p:nvGrpSpPr>
          <p:grpSpPr>
            <a:xfrm>
              <a:off x="6103938" y="2957243"/>
              <a:ext cx="2226476" cy="2798370"/>
              <a:chOff x="2843903" y="2798217"/>
              <a:chExt cx="2226476" cy="2798370"/>
            </a:xfrm>
          </p:grpSpPr>
          <p:sp>
            <p:nvSpPr>
              <p:cNvPr id="22" name="TextBox 21">
                <a:extLst>
                  <a:ext uri="{FF2B5EF4-FFF2-40B4-BE49-F238E27FC236}">
                    <a16:creationId xmlns:a16="http://schemas.microsoft.com/office/drawing/2014/main" id="{EE23584D-A2DB-4E4E-97C9-C6056B54C107}"/>
                  </a:ext>
                </a:extLst>
              </p:cNvPr>
              <p:cNvSpPr txBox="1"/>
              <p:nvPr/>
            </p:nvSpPr>
            <p:spPr>
              <a:xfrm>
                <a:off x="2843903" y="4420777"/>
                <a:ext cx="2226476" cy="1175810"/>
              </a:xfrm>
              <a:prstGeom prst="rect">
                <a:avLst/>
              </a:prstGeom>
              <a:noFill/>
            </p:spPr>
            <p:txBody>
              <a:bodyPr wrap="square" rtlCol="0">
                <a:spAutoFit/>
              </a:bodyPr>
              <a:lstStyle/>
              <a:p>
                <a:pPr marL="111125" marR="0" lvl="0" indent="-111125" algn="l" defTabSz="914400" rtl="0" eaLnBrk="1" fontAlgn="auto" latinLnBrk="0" hangingPunct="1">
                  <a:lnSpc>
                    <a:spcPct val="100000"/>
                  </a:lnSpc>
                  <a:spcBef>
                    <a:spcPts val="0"/>
                  </a:spcBef>
                  <a:spcAft>
                    <a:spcPts val="0"/>
                  </a:spcAft>
                  <a:buClr>
                    <a:srgbClr val="1F497D"/>
                  </a:buClr>
                  <a:buSzTx/>
                  <a:buFont typeface="Arial"/>
                  <a:buChar char="•"/>
                  <a:tabLst/>
                  <a:defRPr/>
                </a:pPr>
                <a:r>
                  <a:rPr kumimoji="0" lang="en-US" sz="1050" b="0" i="0" u="none" strike="noStrike" kern="1200" cap="none" spc="0" normalizeH="0" baseline="0" noProof="0" dirty="0">
                    <a:ln>
                      <a:noFill/>
                    </a:ln>
                    <a:solidFill>
                      <a:prstClr val="black"/>
                    </a:solidFill>
                    <a:effectLst/>
                    <a:uLnTx/>
                    <a:uFillTx/>
                    <a:latin typeface="Calibri"/>
                    <a:ea typeface="+mn-ea"/>
                    <a:cs typeface="+mn-cs"/>
                  </a:rPr>
                  <a:t>Dissolved fission products</a:t>
                </a:r>
              </a:p>
              <a:p>
                <a:pPr marL="111125" marR="0" lvl="0" indent="-111125" algn="l" defTabSz="914400" rtl="0" eaLnBrk="1" fontAlgn="auto" latinLnBrk="0" hangingPunct="1">
                  <a:lnSpc>
                    <a:spcPct val="100000"/>
                  </a:lnSpc>
                  <a:spcBef>
                    <a:spcPts val="0"/>
                  </a:spcBef>
                  <a:spcAft>
                    <a:spcPts val="0"/>
                  </a:spcAft>
                  <a:buClr>
                    <a:srgbClr val="1F497D"/>
                  </a:buClr>
                  <a:buSzTx/>
                  <a:buFont typeface="Arial"/>
                  <a:buChar char="•"/>
                  <a:tabLst/>
                  <a:defRPr/>
                </a:pPr>
                <a:r>
                  <a:rPr kumimoji="0" lang="en-US" sz="1050" b="0" i="0" u="none" strike="noStrike" kern="1200" cap="none" spc="0" normalizeH="0" baseline="0" noProof="0" dirty="0">
                    <a:ln>
                      <a:noFill/>
                    </a:ln>
                    <a:solidFill>
                      <a:prstClr val="black"/>
                    </a:solidFill>
                    <a:effectLst/>
                    <a:uLnTx/>
                    <a:uFillTx/>
                    <a:latin typeface="Calibri"/>
                    <a:ea typeface="+mn-ea"/>
                    <a:cs typeface="+mn-cs"/>
                  </a:rPr>
                  <a:t>Fission gas bubble fraction</a:t>
                </a:r>
              </a:p>
              <a:p>
                <a:pPr marL="111125" marR="0" lvl="0" indent="-111125" algn="l" defTabSz="914400" rtl="0" eaLnBrk="1" fontAlgn="auto" latinLnBrk="0" hangingPunct="1">
                  <a:lnSpc>
                    <a:spcPct val="100000"/>
                  </a:lnSpc>
                  <a:spcBef>
                    <a:spcPts val="0"/>
                  </a:spcBef>
                  <a:spcAft>
                    <a:spcPts val="0"/>
                  </a:spcAft>
                  <a:buClr>
                    <a:srgbClr val="1F497D"/>
                  </a:buClr>
                  <a:buSzTx/>
                  <a:buFont typeface="Arial"/>
                  <a:buChar char="•"/>
                  <a:tabLst/>
                  <a:defRPr/>
                </a:pPr>
                <a:r>
                  <a:rPr kumimoji="0" lang="en-US" sz="1050" b="0" i="0" u="none" strike="noStrike" kern="1200" cap="none" spc="0" normalizeH="0" baseline="0" noProof="0" dirty="0">
                    <a:ln>
                      <a:noFill/>
                    </a:ln>
                    <a:solidFill>
                      <a:prstClr val="black"/>
                    </a:solidFill>
                    <a:effectLst/>
                    <a:uLnTx/>
                    <a:uFillTx/>
                    <a:latin typeface="Calibri"/>
                    <a:ea typeface="+mn-ea"/>
                    <a:cs typeface="+mn-cs"/>
                  </a:rPr>
                  <a:t>Grain boundary fission gas bubble coverage</a:t>
                </a:r>
              </a:p>
              <a:p>
                <a:pPr marL="111125" marR="0" lvl="0" indent="-111125" algn="l" defTabSz="914400" rtl="0" eaLnBrk="1" fontAlgn="auto" latinLnBrk="0" hangingPunct="1">
                  <a:lnSpc>
                    <a:spcPct val="100000"/>
                  </a:lnSpc>
                  <a:spcBef>
                    <a:spcPts val="0"/>
                  </a:spcBef>
                  <a:spcAft>
                    <a:spcPts val="0"/>
                  </a:spcAft>
                  <a:buClr>
                    <a:srgbClr val="008000"/>
                  </a:buClr>
                  <a:buSzTx/>
                  <a:buFont typeface="Arial"/>
                  <a:buChar char="•"/>
                  <a:tabLst/>
                  <a:defRPr/>
                </a:pPr>
                <a:r>
                  <a:rPr kumimoji="0" lang="en-US" sz="1050" b="0" i="0" u="none" strike="noStrike" kern="1200" cap="none" spc="0" normalizeH="0" baseline="0" noProof="0" dirty="0">
                    <a:ln>
                      <a:noFill/>
                    </a:ln>
                    <a:solidFill>
                      <a:prstClr val="black"/>
                    </a:solidFill>
                    <a:effectLst/>
                    <a:uLnTx/>
                    <a:uFillTx/>
                    <a:latin typeface="Calibri"/>
                    <a:ea typeface="+mn-ea"/>
                    <a:cs typeface="+mn-cs"/>
                  </a:rPr>
                  <a:t>Gap fission gas concentration</a:t>
                </a:r>
              </a:p>
            </p:txBody>
          </p:sp>
          <p:pic>
            <p:nvPicPr>
              <p:cNvPr id="23" name="Picture 3">
                <a:extLst>
                  <a:ext uri="{FF2B5EF4-FFF2-40B4-BE49-F238E27FC236}">
                    <a16:creationId xmlns:a16="http://schemas.microsoft.com/office/drawing/2014/main" id="{DCF2AB2E-F5FC-9C45-8CAD-4F02CA9E80E6}"/>
                  </a:ext>
                </a:extLst>
              </p:cNvPr>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886285" y="2798217"/>
                <a:ext cx="1950387" cy="1464051"/>
              </a:xfrm>
              <a:prstGeom prst="roundRect">
                <a:avLst>
                  <a:gd name="adj" fmla="val 7732"/>
                </a:avLst>
              </a:prstGeom>
              <a:ln>
                <a:noFill/>
              </a:ln>
              <a:effectLst>
                <a:outerShdw blurRad="292100" dist="139700" dir="2700000" algn="tl" rotWithShape="0">
                  <a:srgbClr val="333333">
                    <a:alpha val="65000"/>
                  </a:srgbClr>
                </a:outerShdw>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grpSp>
    </p:spTree>
    <p:extLst>
      <p:ext uri="{BB962C8B-B14F-4D97-AF65-F5344CB8AC3E}">
        <p14:creationId xmlns:p14="http://schemas.microsoft.com/office/powerpoint/2010/main" val="27681102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D22D12-18CD-B14A-8569-BC4BC0DF6C44}"/>
              </a:ext>
            </a:extLst>
          </p:cNvPr>
          <p:cNvSpPr>
            <a:spLocks noGrp="1"/>
          </p:cNvSpPr>
          <p:nvPr>
            <p:ph type="title"/>
          </p:nvPr>
        </p:nvSpPr>
        <p:spPr/>
        <p:txBody>
          <a:bodyPr/>
          <a:lstStyle/>
          <a:p>
            <a:r>
              <a:rPr lang="en-US" dirty="0"/>
              <a:t>Last Time</a:t>
            </a:r>
          </a:p>
        </p:txBody>
      </p:sp>
      <p:sp>
        <p:nvSpPr>
          <p:cNvPr id="3" name="Content Placeholder 2">
            <a:extLst>
              <a:ext uri="{FF2B5EF4-FFF2-40B4-BE49-F238E27FC236}">
                <a16:creationId xmlns:a16="http://schemas.microsoft.com/office/drawing/2014/main" id="{0A6FA760-1496-0145-BE5A-C149CF8C614C}"/>
              </a:ext>
            </a:extLst>
          </p:cNvPr>
          <p:cNvSpPr>
            <a:spLocks noGrp="1"/>
          </p:cNvSpPr>
          <p:nvPr>
            <p:ph idx="1"/>
          </p:nvPr>
        </p:nvSpPr>
        <p:spPr/>
        <p:txBody>
          <a:bodyPr>
            <a:normAutofit/>
          </a:bodyPr>
          <a:lstStyle/>
          <a:p>
            <a:r>
              <a:rPr lang="en-US" dirty="0"/>
              <a:t>We derived two analytical solutions for the stress in a pressurized cylinder </a:t>
            </a:r>
          </a:p>
          <a:p>
            <a:pPr lvl="1"/>
            <a:r>
              <a:rPr lang="en-US" dirty="0"/>
              <a:t>Thin walled cylinder</a:t>
            </a:r>
          </a:p>
          <a:p>
            <a:pPr lvl="1"/>
            <a:r>
              <a:rPr lang="en-US" dirty="0"/>
              <a:t>Thick walled cylinder</a:t>
            </a:r>
          </a:p>
          <a:p>
            <a:r>
              <a:rPr lang="en-US" dirty="0"/>
              <a:t>Thermal expansion is a strain that doesn’t inherently cause stress</a:t>
            </a:r>
          </a:p>
          <a:p>
            <a:r>
              <a:rPr lang="en-US" dirty="0"/>
              <a:t>Thermal expansion can cause stress when there is a temperature gradient</a:t>
            </a:r>
          </a:p>
          <a:p>
            <a:r>
              <a:rPr lang="en-US" dirty="0"/>
              <a:t>We have analytical equations for thermal stresses </a:t>
            </a:r>
          </a:p>
          <a:p>
            <a:pPr lvl="1"/>
            <a:r>
              <a:rPr lang="en-US" dirty="0"/>
              <a:t>in the cladding</a:t>
            </a:r>
          </a:p>
          <a:p>
            <a:pPr lvl="1"/>
            <a:r>
              <a:rPr lang="en-US" dirty="0"/>
              <a:t>in the fuel</a:t>
            </a:r>
          </a:p>
          <a:p>
            <a:pPr lvl="1"/>
            <a:endParaRPr lang="en-US" dirty="0"/>
          </a:p>
          <a:p>
            <a:endParaRPr lang="en-US" dirty="0"/>
          </a:p>
        </p:txBody>
      </p:sp>
      <p:sp>
        <p:nvSpPr>
          <p:cNvPr id="4" name="Slide Number Placeholder 3">
            <a:extLst>
              <a:ext uri="{FF2B5EF4-FFF2-40B4-BE49-F238E27FC236}">
                <a16:creationId xmlns:a16="http://schemas.microsoft.com/office/drawing/2014/main" id="{01C0F03E-AAC3-0A43-8DBB-83D9575B7BA5}"/>
              </a:ext>
            </a:extLst>
          </p:cNvPr>
          <p:cNvSpPr>
            <a:spLocks noGrp="1"/>
          </p:cNvSpPr>
          <p:nvPr>
            <p:ph type="sldNum" sz="quarter" idx="12"/>
          </p:nvPr>
        </p:nvSpPr>
        <p:spPr/>
        <p:txBody>
          <a:bodyPr/>
          <a:lstStyle/>
          <a:p>
            <a:pPr>
              <a:defRPr/>
            </a:pPr>
            <a:fld id="{3FF2C605-4958-CF43-AA48-80339EFDB0AF}" type="slidenum">
              <a:rPr lang="en-US" smtClean="0"/>
              <a:pPr>
                <a:defRPr/>
              </a:pPr>
              <a:t>2</a:t>
            </a:fld>
            <a:endParaRPr lang="en-US"/>
          </a:p>
        </p:txBody>
      </p:sp>
    </p:spTree>
    <p:extLst>
      <p:ext uri="{BB962C8B-B14F-4D97-AF65-F5344CB8AC3E}">
        <p14:creationId xmlns:p14="http://schemas.microsoft.com/office/powerpoint/2010/main" val="35766537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C28109-8CA9-CF49-AC04-3F76C276B87E}"/>
              </a:ext>
            </a:extLst>
          </p:cNvPr>
          <p:cNvSpPr>
            <a:spLocks noGrp="1"/>
          </p:cNvSpPr>
          <p:nvPr>
            <p:ph type="title"/>
          </p:nvPr>
        </p:nvSpPr>
        <p:spPr/>
        <p:txBody>
          <a:bodyPr/>
          <a:lstStyle/>
          <a:p>
            <a:r>
              <a:rPr lang="en-US" dirty="0"/>
              <a:t>Multiscale separate effects experiments and simulations inform the development of the models</a:t>
            </a:r>
          </a:p>
        </p:txBody>
      </p:sp>
      <p:sp>
        <p:nvSpPr>
          <p:cNvPr id="4" name="Slide Number Placeholder 3">
            <a:extLst>
              <a:ext uri="{FF2B5EF4-FFF2-40B4-BE49-F238E27FC236}">
                <a16:creationId xmlns:a16="http://schemas.microsoft.com/office/drawing/2014/main" id="{2AD4C20E-82BA-DE4E-AD18-FD1319D8D0A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FF2C605-4958-CF43-AA48-80339EFDB0AF}"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Chevron 4">
            <a:extLst>
              <a:ext uri="{FF2B5EF4-FFF2-40B4-BE49-F238E27FC236}">
                <a16:creationId xmlns:a16="http://schemas.microsoft.com/office/drawing/2014/main" id="{8D3BCE96-2795-BB42-809B-4A4C3F8CEEA0}"/>
              </a:ext>
            </a:extLst>
          </p:cNvPr>
          <p:cNvSpPr/>
          <p:nvPr/>
        </p:nvSpPr>
        <p:spPr bwMode="auto">
          <a:xfrm>
            <a:off x="2142114" y="3839079"/>
            <a:ext cx="6513414" cy="620906"/>
          </a:xfrm>
          <a:prstGeom prst="chevron">
            <a:avLst>
              <a:gd name="adj" fmla="val 61370"/>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Times New Roman" charset="0"/>
              <a:ea typeface="ＭＳ Ｐゴシック" charset="0"/>
              <a:cs typeface="+mn-cs"/>
            </a:endParaRPr>
          </a:p>
        </p:txBody>
      </p:sp>
      <p:pic>
        <p:nvPicPr>
          <p:cNvPr id="6" name="Picture 5">
            <a:extLst>
              <a:ext uri="{FF2B5EF4-FFF2-40B4-BE49-F238E27FC236}">
                <a16:creationId xmlns:a16="http://schemas.microsoft.com/office/drawing/2014/main" id="{2D3C7D67-03BE-3E43-82B0-FFEC2B06F65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266713" y="4209412"/>
            <a:ext cx="2765914" cy="2146939"/>
          </a:xfrm>
          <a:prstGeom prst="rect">
            <a:avLst/>
          </a:prstGeom>
          <a:ln>
            <a:noFill/>
          </a:ln>
          <a:effectLst>
            <a:outerShdw blurRad="292100" dist="139700" dir="2700000" algn="tl" rotWithShape="0">
              <a:srgbClr val="333333">
                <a:alpha val="65000"/>
              </a:srgbClr>
            </a:outerShdw>
          </a:effectLst>
        </p:spPr>
      </p:pic>
      <p:pic>
        <p:nvPicPr>
          <p:cNvPr id="7" name="Picture 3">
            <a:extLst>
              <a:ext uri="{FF2B5EF4-FFF2-40B4-BE49-F238E27FC236}">
                <a16:creationId xmlns:a16="http://schemas.microsoft.com/office/drawing/2014/main" id="{013BA53C-302C-414A-8855-D16291F2AD4B}"/>
              </a:ext>
            </a:extLst>
          </p:cNvPr>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4066362" y="2080817"/>
            <a:ext cx="2514893" cy="1887796"/>
          </a:xfrm>
          <a:prstGeom prst="roundRect">
            <a:avLst>
              <a:gd name="adj" fmla="val 7732"/>
            </a:avLst>
          </a:prstGeom>
          <a:ln>
            <a:noFill/>
          </a:ln>
          <a:effectLst>
            <a:outerShdw blurRad="292100" dist="139700" dir="2700000" algn="tl" rotWithShape="0">
              <a:srgbClr val="333333">
                <a:alpha val="65000"/>
              </a:srgbClr>
            </a:outerShdw>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 name="Picture 7">
            <a:extLst>
              <a:ext uri="{FF2B5EF4-FFF2-40B4-BE49-F238E27FC236}">
                <a16:creationId xmlns:a16="http://schemas.microsoft.com/office/drawing/2014/main" id="{987AD33A-4523-3341-89B5-490B87983234}"/>
              </a:ext>
            </a:extLst>
          </p:cNvPr>
          <p:cNvPicPr>
            <a:picLocks noChangeAspect="1"/>
          </p:cNvPicPr>
          <p:nvPr/>
        </p:nvPicPr>
        <p:blipFill>
          <a:blip r:embed="rId4"/>
          <a:stretch>
            <a:fillRect/>
          </a:stretch>
        </p:blipFill>
        <p:spPr>
          <a:xfrm>
            <a:off x="8172394" y="2578142"/>
            <a:ext cx="2658106" cy="3131828"/>
          </a:xfrm>
          <a:prstGeom prst="rect">
            <a:avLst/>
          </a:prstGeom>
          <a:ln>
            <a:noFill/>
          </a:ln>
          <a:effectLst>
            <a:outerShdw blurRad="292100" dist="139700" dir="2700000" algn="tl" rotWithShape="0">
              <a:srgbClr val="333333">
                <a:alpha val="65000"/>
              </a:srgbClr>
            </a:outerShdw>
          </a:effectLst>
        </p:spPr>
      </p:pic>
      <p:pic>
        <p:nvPicPr>
          <p:cNvPr id="9" name="Picture 8" descr="Fission_gas_GB_HE.png">
            <a:extLst>
              <a:ext uri="{FF2B5EF4-FFF2-40B4-BE49-F238E27FC236}">
                <a16:creationId xmlns:a16="http://schemas.microsoft.com/office/drawing/2014/main" id="{91F5C9E4-B935-7A47-9D71-53F78E101E02}"/>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105081" y="4041729"/>
            <a:ext cx="2031730" cy="2517272"/>
          </a:xfrm>
          <a:prstGeom prst="rect">
            <a:avLst/>
          </a:prstGeom>
          <a:ln>
            <a:noFill/>
          </a:ln>
          <a:effectLst>
            <a:outerShdw blurRad="292100" dist="139700" dir="2700000" algn="tl" rotWithShape="0">
              <a:srgbClr val="333333">
                <a:alpha val="65000"/>
              </a:srgbClr>
            </a:outerShdw>
          </a:effectLst>
        </p:spPr>
      </p:pic>
      <p:pic>
        <p:nvPicPr>
          <p:cNvPr id="10" name="Picture 4">
            <a:extLst>
              <a:ext uri="{FF2B5EF4-FFF2-40B4-BE49-F238E27FC236}">
                <a16:creationId xmlns:a16="http://schemas.microsoft.com/office/drawing/2014/main" id="{153E524B-BAFD-694B-9A34-DF6EC84F913F}"/>
              </a:ext>
            </a:extLst>
          </p:cNvPr>
          <p:cNvPicPr>
            <a:picLocks noChangeAspect="1"/>
          </p:cNvPicPr>
          <p:nvPr/>
        </p:nvPicPr>
        <p:blipFill>
          <a:blip r:embed="rId6" cstate="screen">
            <a:extLst>
              <a:ext uri="{28A0092B-C50C-407E-A947-70E740481C1C}">
                <a14:useLocalDpi xmlns:a14="http://schemas.microsoft.com/office/drawing/2010/main"/>
              </a:ext>
            </a:extLst>
          </a:blip>
          <a:srcRect/>
          <a:stretch>
            <a:fillRect/>
          </a:stretch>
        </p:blipFill>
        <p:spPr bwMode="auto">
          <a:xfrm>
            <a:off x="6838564" y="2080817"/>
            <a:ext cx="1816963" cy="1836313"/>
          </a:xfrm>
          <a:prstGeom prst="rect">
            <a:avLst/>
          </a:prstGeom>
          <a:ln>
            <a:noFill/>
          </a:ln>
          <a:effectLst>
            <a:outerShdw blurRad="292100" dist="139700" dir="2700000" algn="tl" rotWithShape="0">
              <a:srgbClr val="333333">
                <a:alpha val="65000"/>
              </a:srgbClr>
            </a:outerShdw>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1" name="Picture 10">
            <a:extLst>
              <a:ext uri="{FF2B5EF4-FFF2-40B4-BE49-F238E27FC236}">
                <a16:creationId xmlns:a16="http://schemas.microsoft.com/office/drawing/2014/main" id="{B6ABCF00-D0C0-034A-A327-A53F57D8418D}"/>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2010779" y="2096479"/>
            <a:ext cx="1810559" cy="1861181"/>
          </a:xfrm>
          <a:prstGeom prst="rect">
            <a:avLst/>
          </a:prstGeom>
          <a:ln>
            <a:noFill/>
          </a:ln>
          <a:effectLst>
            <a:outerShdw blurRad="292100" dist="139700" dir="2700000" algn="tl" rotWithShape="0">
              <a:srgbClr val="333333">
                <a:alpha val="65000"/>
              </a:srgbClr>
            </a:outerShdw>
          </a:effectLst>
        </p:spPr>
      </p:pic>
      <p:pic>
        <p:nvPicPr>
          <p:cNvPr id="12" name="Picture 11" descr="A_350000">
            <a:extLst>
              <a:ext uri="{FF2B5EF4-FFF2-40B4-BE49-F238E27FC236}">
                <a16:creationId xmlns:a16="http://schemas.microsoft.com/office/drawing/2014/main" id="{DA6E765F-B85D-9849-AFAE-DC81A9427792}"/>
              </a:ext>
            </a:extLst>
          </p:cNvPr>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1859956" y="4305969"/>
            <a:ext cx="1118842" cy="2145494"/>
          </a:xfrm>
          <a:prstGeom prst="rect">
            <a:avLst/>
          </a:prstGeom>
          <a:ln>
            <a:noFill/>
          </a:ln>
          <a:effectLst>
            <a:outerShdw blurRad="292100" dist="139700" dir="2700000" algn="tl" rotWithShape="0">
              <a:srgbClr val="333333">
                <a:alpha val="65000"/>
              </a:srgbClr>
            </a:outerShdw>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3" name="Picture 12" descr="A_700000">
            <a:extLst>
              <a:ext uri="{FF2B5EF4-FFF2-40B4-BE49-F238E27FC236}">
                <a16:creationId xmlns:a16="http://schemas.microsoft.com/office/drawing/2014/main" id="{0AC77381-98BD-7F41-B6BC-A7D6D29F5943}"/>
              </a:ext>
            </a:extLst>
          </p:cNvPr>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2832637" y="4314949"/>
            <a:ext cx="1085094" cy="2116687"/>
          </a:xfrm>
          <a:prstGeom prst="rect">
            <a:avLst/>
          </a:prstGeom>
          <a:ln>
            <a:noFill/>
          </a:ln>
          <a:effectLst>
            <a:outerShdw blurRad="292100" dist="139700" dir="2700000" algn="tl" rotWithShape="0">
              <a:srgbClr val="333333">
                <a:alpha val="65000"/>
              </a:srgbClr>
            </a:outerShdw>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4" name="TextBox 13">
            <a:extLst>
              <a:ext uri="{FF2B5EF4-FFF2-40B4-BE49-F238E27FC236}">
                <a16:creationId xmlns:a16="http://schemas.microsoft.com/office/drawing/2014/main" id="{52B63368-E0B3-7744-90F5-652C1CD01152}"/>
              </a:ext>
            </a:extLst>
          </p:cNvPr>
          <p:cNvSpPr txBox="1"/>
          <p:nvPr/>
        </p:nvSpPr>
        <p:spPr>
          <a:xfrm>
            <a:off x="2643469" y="3974179"/>
            <a:ext cx="813050"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nm</a:t>
            </a:r>
          </a:p>
        </p:txBody>
      </p:sp>
      <p:sp>
        <p:nvSpPr>
          <p:cNvPr id="15" name="TextBox 14">
            <a:extLst>
              <a:ext uri="{FF2B5EF4-FFF2-40B4-BE49-F238E27FC236}">
                <a16:creationId xmlns:a16="http://schemas.microsoft.com/office/drawing/2014/main" id="{87054898-3D4E-954E-82C5-402F438704DB}"/>
              </a:ext>
            </a:extLst>
          </p:cNvPr>
          <p:cNvSpPr txBox="1"/>
          <p:nvPr/>
        </p:nvSpPr>
        <p:spPr>
          <a:xfrm>
            <a:off x="4971242" y="3974179"/>
            <a:ext cx="813050"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prstClr val="black"/>
                </a:solidFill>
                <a:effectLst/>
                <a:uLnTx/>
                <a:uFillTx/>
                <a:latin typeface="Calibri"/>
                <a:ea typeface="+mn-ea"/>
                <a:cs typeface="+mn-cs"/>
              </a:rPr>
              <a:t>μm</a:t>
            </a:r>
            <a:endParaRPr kumimoji="0" lang="en-US" sz="1800" b="1" i="0" u="none" strike="noStrike" kern="1200" cap="none" spc="0" normalizeH="0" baseline="0" noProof="0" dirty="0">
              <a:ln>
                <a:noFill/>
              </a:ln>
              <a:solidFill>
                <a:prstClr val="black"/>
              </a:solidFill>
              <a:effectLst/>
              <a:uLnTx/>
              <a:uFillTx/>
              <a:latin typeface="Calibri"/>
              <a:ea typeface="+mn-ea"/>
              <a:cs typeface="+mn-cs"/>
            </a:endParaRPr>
          </a:p>
        </p:txBody>
      </p:sp>
      <p:sp>
        <p:nvSpPr>
          <p:cNvPr id="16" name="TextBox 15">
            <a:extLst>
              <a:ext uri="{FF2B5EF4-FFF2-40B4-BE49-F238E27FC236}">
                <a16:creationId xmlns:a16="http://schemas.microsoft.com/office/drawing/2014/main" id="{922338C9-9C4C-C148-A248-BD924511E101}"/>
              </a:ext>
            </a:extLst>
          </p:cNvPr>
          <p:cNvSpPr txBox="1"/>
          <p:nvPr/>
        </p:nvSpPr>
        <p:spPr>
          <a:xfrm>
            <a:off x="7200663" y="3974179"/>
            <a:ext cx="813050"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mm</a:t>
            </a:r>
          </a:p>
        </p:txBody>
      </p:sp>
    </p:spTree>
    <p:extLst>
      <p:ext uri="{BB962C8B-B14F-4D97-AF65-F5344CB8AC3E}">
        <p14:creationId xmlns:p14="http://schemas.microsoft.com/office/powerpoint/2010/main" val="37644439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ADA6F7-A8FA-AF40-9DF0-20B7916CA3A6}"/>
              </a:ext>
            </a:extLst>
          </p:cNvPr>
          <p:cNvSpPr>
            <a:spLocks noGrp="1"/>
          </p:cNvSpPr>
          <p:nvPr>
            <p:ph type="title"/>
          </p:nvPr>
        </p:nvSpPr>
        <p:spPr/>
        <p:txBody>
          <a:bodyPr/>
          <a:lstStyle/>
          <a:p>
            <a:r>
              <a:rPr lang="en-US" dirty="0"/>
              <a:t>Microstructure-based models</a:t>
            </a:r>
          </a:p>
        </p:txBody>
      </p:sp>
      <p:sp>
        <p:nvSpPr>
          <p:cNvPr id="3" name="Content Placeholder 2">
            <a:extLst>
              <a:ext uri="{FF2B5EF4-FFF2-40B4-BE49-F238E27FC236}">
                <a16:creationId xmlns:a16="http://schemas.microsoft.com/office/drawing/2014/main" id="{1716EFB2-B5F3-9A4C-BCDF-C865BC59B36D}"/>
              </a:ext>
            </a:extLst>
          </p:cNvPr>
          <p:cNvSpPr>
            <a:spLocks noGrp="1"/>
          </p:cNvSpPr>
          <p:nvPr>
            <p:ph idx="1"/>
          </p:nvPr>
        </p:nvSpPr>
        <p:spPr/>
        <p:txBody>
          <a:bodyPr/>
          <a:lstStyle/>
          <a:p>
            <a:r>
              <a:rPr lang="en-US" dirty="0"/>
              <a:t>Can provide a structure/property relationship to replace the existing burnup dependent model</a:t>
            </a:r>
          </a:p>
          <a:p>
            <a:r>
              <a:rPr lang="en-US" dirty="0"/>
              <a:t>For example, thermal conductivity, taking into account microstructural features and their evolution</a:t>
            </a:r>
          </a:p>
        </p:txBody>
      </p:sp>
      <p:sp>
        <p:nvSpPr>
          <p:cNvPr id="4" name="Slide Number Placeholder 3">
            <a:extLst>
              <a:ext uri="{FF2B5EF4-FFF2-40B4-BE49-F238E27FC236}">
                <a16:creationId xmlns:a16="http://schemas.microsoft.com/office/drawing/2014/main" id="{ED2F008F-5FAC-DB47-A650-B636F0880DA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FF2C605-4958-CF43-AA48-80339EFDB0AF}"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grpSp>
        <p:nvGrpSpPr>
          <p:cNvPr id="5" name="Group 4">
            <a:extLst>
              <a:ext uri="{FF2B5EF4-FFF2-40B4-BE49-F238E27FC236}">
                <a16:creationId xmlns:a16="http://schemas.microsoft.com/office/drawing/2014/main" id="{1FF0FDDF-664F-404C-9D92-9D38AE1FD482}"/>
              </a:ext>
            </a:extLst>
          </p:cNvPr>
          <p:cNvGrpSpPr/>
          <p:nvPr/>
        </p:nvGrpSpPr>
        <p:grpSpPr>
          <a:xfrm>
            <a:off x="1598951" y="3838035"/>
            <a:ext cx="8561049" cy="2780302"/>
            <a:chOff x="291476" y="4474138"/>
            <a:chExt cx="8561049" cy="2780302"/>
          </a:xfrm>
        </p:grpSpPr>
        <p:grpSp>
          <p:nvGrpSpPr>
            <p:cNvPr id="6" name="Group 5">
              <a:extLst>
                <a:ext uri="{FF2B5EF4-FFF2-40B4-BE49-F238E27FC236}">
                  <a16:creationId xmlns:a16="http://schemas.microsoft.com/office/drawing/2014/main" id="{4787CE2E-3034-4946-992B-8194164E0653}"/>
                </a:ext>
              </a:extLst>
            </p:cNvPr>
            <p:cNvGrpSpPr/>
            <p:nvPr/>
          </p:nvGrpSpPr>
          <p:grpSpPr>
            <a:xfrm>
              <a:off x="291476" y="4474138"/>
              <a:ext cx="8561049" cy="2780302"/>
              <a:chOff x="291476" y="3814758"/>
              <a:chExt cx="8561049" cy="2780302"/>
            </a:xfrm>
          </p:grpSpPr>
          <p:sp>
            <p:nvSpPr>
              <p:cNvPr id="10" name="Rounded Rectangle 9">
                <a:extLst>
                  <a:ext uri="{FF2B5EF4-FFF2-40B4-BE49-F238E27FC236}">
                    <a16:creationId xmlns:a16="http://schemas.microsoft.com/office/drawing/2014/main" id="{8E26803D-648F-6D40-9EB5-86871151A6DB}"/>
                  </a:ext>
                </a:extLst>
              </p:cNvPr>
              <p:cNvSpPr/>
              <p:nvPr/>
            </p:nvSpPr>
            <p:spPr bwMode="auto">
              <a:xfrm>
                <a:off x="291476" y="4555730"/>
                <a:ext cx="8561049" cy="1598487"/>
              </a:xfrm>
              <a:prstGeom prst="roundRect">
                <a:avLst>
                  <a:gd name="adj" fmla="val 8899"/>
                </a:avLst>
              </a:prstGeom>
            </p:spPr>
            <p:style>
              <a:lnRef idx="1">
                <a:schemeClr val="accent1"/>
              </a:lnRef>
              <a:fillRef idx="2">
                <a:schemeClr val="accent1"/>
              </a:fillRef>
              <a:effectRef idx="1">
                <a:schemeClr val="accent1"/>
              </a:effectRef>
              <a:fontRef idx="minor">
                <a:schemeClr val="dk1"/>
              </a:fontRef>
            </p:style>
            <p:txBody>
              <a:bodyPr/>
              <a:lstStyle/>
              <a:p>
                <a:pPr marL="0" marR="0" lvl="0" indent="0" algn="l" defTabSz="914400" rtl="0" eaLnBrk="1" fontAlgn="auto" latinLnBrk="0" hangingPunct="1">
                  <a:lnSpc>
                    <a:spcPct val="100000"/>
                  </a:lnSpc>
                  <a:spcBef>
                    <a:spcPts val="0"/>
                  </a:spcBef>
                  <a:spcAft>
                    <a:spcPts val="0"/>
                  </a:spcAft>
                  <a:buClr>
                    <a:srgbClr val="1F497D"/>
                  </a:buClr>
                  <a:buSzTx/>
                  <a:buFontTx/>
                  <a:buNone/>
                  <a:tabLst/>
                  <a:defRPr/>
                </a:pPr>
                <a:endParaRPr kumimoji="0" lang="en-US" sz="1800" b="0" i="1" u="none" strike="noStrike" kern="1200" cap="none" spc="0" normalizeH="0" baseline="0" noProof="0" dirty="0">
                  <a:ln>
                    <a:noFill/>
                  </a:ln>
                  <a:solidFill>
                    <a:prstClr val="black"/>
                  </a:solidFill>
                  <a:effectLst/>
                  <a:uLnTx/>
                  <a:uFillTx/>
                  <a:latin typeface="Calibri"/>
                  <a:ea typeface="+mn-ea"/>
                  <a:cs typeface="+mn-cs"/>
                </a:endParaRPr>
              </a:p>
            </p:txBody>
          </p:sp>
          <p:sp>
            <p:nvSpPr>
              <p:cNvPr id="11" name="TextBox 10">
                <a:extLst>
                  <a:ext uri="{FF2B5EF4-FFF2-40B4-BE49-F238E27FC236}">
                    <a16:creationId xmlns:a16="http://schemas.microsoft.com/office/drawing/2014/main" id="{D01B6C41-1A0D-FF41-BD17-9F2903531508}"/>
                  </a:ext>
                </a:extLst>
              </p:cNvPr>
              <p:cNvSpPr txBox="1"/>
              <p:nvPr/>
            </p:nvSpPr>
            <p:spPr>
              <a:xfrm>
                <a:off x="2011849" y="6256506"/>
                <a:ext cx="1873889"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4227"/>
                    </a:solidFill>
                    <a:effectLst/>
                    <a:uLnTx/>
                    <a:uFillTx/>
                    <a:latin typeface="Calibri"/>
                    <a:ea typeface="+mn-ea"/>
                    <a:cs typeface="+mn-cs"/>
                  </a:rPr>
                  <a:t>Bulk conductivity</a:t>
                </a:r>
              </a:p>
            </p:txBody>
          </p:sp>
          <p:sp>
            <p:nvSpPr>
              <p:cNvPr id="12" name="TextBox 11">
                <a:extLst>
                  <a:ext uri="{FF2B5EF4-FFF2-40B4-BE49-F238E27FC236}">
                    <a16:creationId xmlns:a16="http://schemas.microsoft.com/office/drawing/2014/main" id="{B3FB92B3-37F2-C449-BF1E-34DF4A1B7FD6}"/>
                  </a:ext>
                </a:extLst>
              </p:cNvPr>
              <p:cNvSpPr txBox="1"/>
              <p:nvPr/>
            </p:nvSpPr>
            <p:spPr>
              <a:xfrm>
                <a:off x="5997676" y="6254444"/>
                <a:ext cx="1324662" cy="338554"/>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D95D0"/>
                    </a:solidFill>
                    <a:effectLst/>
                    <a:uLnTx/>
                    <a:uFillTx/>
                    <a:latin typeface="Calibri"/>
                    <a:ea typeface="+mn-ea"/>
                    <a:cs typeface="+mn-cs"/>
                  </a:rPr>
                  <a:t>Fission gas</a:t>
                </a:r>
              </a:p>
            </p:txBody>
          </p:sp>
          <p:sp>
            <p:nvSpPr>
              <p:cNvPr id="13" name="TextBox 12">
                <a:extLst>
                  <a:ext uri="{FF2B5EF4-FFF2-40B4-BE49-F238E27FC236}">
                    <a16:creationId xmlns:a16="http://schemas.microsoft.com/office/drawing/2014/main" id="{8AF08724-0F3E-FB43-A323-49AD43347DEF}"/>
                  </a:ext>
                </a:extLst>
              </p:cNvPr>
              <p:cNvSpPr txBox="1"/>
              <p:nvPr/>
            </p:nvSpPr>
            <p:spPr>
              <a:xfrm>
                <a:off x="4149648" y="3814758"/>
                <a:ext cx="1527192" cy="58477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CC3783"/>
                    </a:solidFill>
                    <a:effectLst/>
                    <a:uLnTx/>
                    <a:uFillTx/>
                    <a:latin typeface="Calibri"/>
                    <a:ea typeface="+mn-ea"/>
                    <a:cs typeface="+mn-cs"/>
                  </a:rPr>
                  <a:t>Intragranular porosity </a:t>
                </a:r>
              </a:p>
            </p:txBody>
          </p:sp>
          <p:sp>
            <p:nvSpPr>
              <p:cNvPr id="14" name="TextBox 13">
                <a:extLst>
                  <a:ext uri="{FF2B5EF4-FFF2-40B4-BE49-F238E27FC236}">
                    <a16:creationId xmlns:a16="http://schemas.microsoft.com/office/drawing/2014/main" id="{1B2E349B-7473-9B4B-BA62-A37911F11AA7}"/>
                  </a:ext>
                </a:extLst>
              </p:cNvPr>
              <p:cNvSpPr txBox="1"/>
              <p:nvPr/>
            </p:nvSpPr>
            <p:spPr>
              <a:xfrm>
                <a:off x="2489839" y="3814758"/>
                <a:ext cx="1488474" cy="58477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FF"/>
                    </a:solidFill>
                    <a:effectLst/>
                    <a:uLnTx/>
                    <a:uFillTx/>
                    <a:latin typeface="Calibri"/>
                    <a:ea typeface="+mn-ea"/>
                    <a:cs typeface="+mn-cs"/>
                  </a:rPr>
                  <a:t>Grain boundary and bubbles</a:t>
                </a:r>
              </a:p>
            </p:txBody>
          </p:sp>
          <p:pic>
            <p:nvPicPr>
              <p:cNvPr id="15" name="Picture 33">
                <a:extLst>
                  <a:ext uri="{FF2B5EF4-FFF2-40B4-BE49-F238E27FC236}">
                    <a16:creationId xmlns:a16="http://schemas.microsoft.com/office/drawing/2014/main" id="{7B4A4B1C-7AB1-4B41-9D11-03D8ED57BBA4}"/>
                  </a:ext>
                </a:extLst>
              </p:cNvPr>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bwMode="auto">
              <a:xfrm>
                <a:off x="7193224" y="4848119"/>
                <a:ext cx="1557338" cy="1095375"/>
              </a:xfrm>
              <a:prstGeom prst="roundRect">
                <a:avLst>
                  <a:gd name="adj" fmla="val 10069"/>
                </a:avLst>
              </a:prstGeom>
              <a:ln>
                <a:noFill/>
              </a:ln>
              <a:effectLst>
                <a:outerShdw blurRad="292100" dist="139700" dir="2700000" algn="tl" rotWithShape="0">
                  <a:srgbClr val="333333">
                    <a:alpha val="65000"/>
                  </a:srgbClr>
                </a:outerShdw>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6" name="Picture 4">
                <a:extLst>
                  <a:ext uri="{FF2B5EF4-FFF2-40B4-BE49-F238E27FC236}">
                    <a16:creationId xmlns:a16="http://schemas.microsoft.com/office/drawing/2014/main" id="{3982D94A-4CD1-1C40-A042-7ACD46C54F5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bwMode="auto">
              <a:xfrm>
                <a:off x="342621" y="4935117"/>
                <a:ext cx="1163810" cy="1127118"/>
              </a:xfrm>
              <a:prstGeom prst="roundRect">
                <a:avLst/>
              </a:prstGeom>
              <a:ln>
                <a:noFill/>
              </a:ln>
              <a:effectLst>
                <a:outerShdw blurRad="292100" dist="139700" dir="2700000" algn="tl" rotWithShape="0">
                  <a:srgbClr val="333333">
                    <a:alpha val="65000"/>
                  </a:srgbClr>
                </a:outerShdw>
              </a:effectLst>
              <a:extLst>
                <a:ext uri="{909E8E84-426E-40dd-AFC4-6F175D3DCCD1}">
                  <a14:hiddenFill xmlns=""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3C74D0A7-C56F-C54E-85CC-4DDD7C3C1185}"/>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626565" y="5076529"/>
                <a:ext cx="5486400" cy="725542"/>
              </a:xfrm>
              <a:prstGeom prst="rect">
                <a:avLst/>
              </a:prstGeom>
            </p:spPr>
          </p:pic>
        </p:grpSp>
        <p:sp>
          <p:nvSpPr>
            <p:cNvPr id="7" name="TextBox 6">
              <a:extLst>
                <a:ext uri="{FF2B5EF4-FFF2-40B4-BE49-F238E27FC236}">
                  <a16:creationId xmlns:a16="http://schemas.microsoft.com/office/drawing/2014/main" id="{C836857D-B128-1248-9F7F-9F351F5C2970}"/>
                </a:ext>
              </a:extLst>
            </p:cNvPr>
            <p:cNvSpPr txBox="1"/>
            <p:nvPr/>
          </p:nvSpPr>
          <p:spPr>
            <a:xfrm>
              <a:off x="4943194" y="5616805"/>
              <a:ext cx="919340" cy="4770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500" b="0" i="1" u="none" strike="noStrike" kern="1200" cap="none" spc="0" normalizeH="0" baseline="0" noProof="0" dirty="0">
                  <a:ln>
                    <a:noFill/>
                  </a:ln>
                  <a:solidFill>
                    <a:srgbClr val="008000"/>
                  </a:solidFill>
                  <a:effectLst/>
                  <a:uLnTx/>
                  <a:uFillTx/>
                  <a:latin typeface="Times New Roman"/>
                  <a:ea typeface="+mn-ea"/>
                  <a:cs typeface="Times New Roman"/>
                </a:rPr>
                <a:t>κ</a:t>
              </a:r>
              <a:r>
                <a:rPr kumimoji="0" lang="en-US" sz="2500" b="0" i="1" u="none" strike="noStrike" kern="1200" cap="none" spc="0" normalizeH="0" baseline="-25000" noProof="0" dirty="0">
                  <a:ln>
                    <a:noFill/>
                  </a:ln>
                  <a:solidFill>
                    <a:srgbClr val="008000"/>
                  </a:solidFill>
                  <a:effectLst/>
                  <a:uLnTx/>
                  <a:uFillTx/>
                  <a:latin typeface="Times New Roman"/>
                  <a:ea typeface="+mn-ea"/>
                  <a:cs typeface="Times New Roman"/>
                </a:rPr>
                <a:t>pr</a:t>
              </a:r>
            </a:p>
          </p:txBody>
        </p:sp>
        <p:sp>
          <p:nvSpPr>
            <p:cNvPr id="8" name="TextBox 7">
              <a:extLst>
                <a:ext uri="{FF2B5EF4-FFF2-40B4-BE49-F238E27FC236}">
                  <a16:creationId xmlns:a16="http://schemas.microsoft.com/office/drawing/2014/main" id="{DE6D705F-CEF9-8444-8F06-AE1F6BA6B9B0}"/>
                </a:ext>
              </a:extLst>
            </p:cNvPr>
            <p:cNvSpPr txBox="1"/>
            <p:nvPr/>
          </p:nvSpPr>
          <p:spPr>
            <a:xfrm>
              <a:off x="5514116" y="4528045"/>
              <a:ext cx="1527192" cy="58477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8000"/>
                  </a:solidFill>
                  <a:effectLst/>
                  <a:uLnTx/>
                  <a:uFillTx/>
                  <a:latin typeface="Calibri"/>
                  <a:ea typeface="+mn-ea"/>
                  <a:cs typeface="+mn-cs"/>
                </a:rPr>
                <a:t>Precipitated fission products</a:t>
              </a:r>
            </a:p>
          </p:txBody>
        </p:sp>
        <p:sp>
          <p:nvSpPr>
            <p:cNvPr id="9" name="TextBox 8">
              <a:extLst>
                <a:ext uri="{FF2B5EF4-FFF2-40B4-BE49-F238E27FC236}">
                  <a16:creationId xmlns:a16="http://schemas.microsoft.com/office/drawing/2014/main" id="{A1DF3C4C-1775-1846-A5C3-499B80D14DE1}"/>
                </a:ext>
              </a:extLst>
            </p:cNvPr>
            <p:cNvSpPr txBox="1"/>
            <p:nvPr/>
          </p:nvSpPr>
          <p:spPr>
            <a:xfrm>
              <a:off x="3817701" y="6913019"/>
              <a:ext cx="246001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Vacancies and interstitials</a:t>
              </a:r>
            </a:p>
          </p:txBody>
        </p:sp>
      </p:grpSp>
    </p:spTree>
    <p:extLst>
      <p:ext uri="{BB962C8B-B14F-4D97-AF65-F5344CB8AC3E}">
        <p14:creationId xmlns:p14="http://schemas.microsoft.com/office/powerpoint/2010/main" val="25969192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AD8C83-B675-194B-9607-80786EB44954}"/>
              </a:ext>
            </a:extLst>
          </p:cNvPr>
          <p:cNvSpPr>
            <a:spLocks noGrp="1"/>
          </p:cNvSpPr>
          <p:nvPr>
            <p:ph type="title"/>
          </p:nvPr>
        </p:nvSpPr>
        <p:spPr/>
        <p:txBody>
          <a:bodyPr/>
          <a:lstStyle/>
          <a:p>
            <a:r>
              <a:rPr lang="en-US" dirty="0"/>
              <a:t>Parametrizing the mechanistic model</a:t>
            </a:r>
          </a:p>
        </p:txBody>
      </p:sp>
      <p:sp>
        <p:nvSpPr>
          <p:cNvPr id="3" name="Content Placeholder 2">
            <a:extLst>
              <a:ext uri="{FF2B5EF4-FFF2-40B4-BE49-F238E27FC236}">
                <a16:creationId xmlns:a16="http://schemas.microsoft.com/office/drawing/2014/main" id="{500B7974-2C51-DA40-A77B-0D9F09957472}"/>
              </a:ext>
            </a:extLst>
          </p:cNvPr>
          <p:cNvSpPr>
            <a:spLocks noGrp="1"/>
          </p:cNvSpPr>
          <p:nvPr>
            <p:ph idx="1"/>
          </p:nvPr>
        </p:nvSpPr>
        <p:spPr>
          <a:xfrm>
            <a:off x="609600" y="2160495"/>
            <a:ext cx="5940287" cy="3965670"/>
          </a:xfrm>
        </p:spPr>
        <p:txBody>
          <a:bodyPr>
            <a:normAutofit fontScale="92500" lnSpcReduction="10000"/>
          </a:bodyPr>
          <a:lstStyle/>
          <a:p>
            <a:r>
              <a:rPr lang="en-US" dirty="0"/>
              <a:t>We employ multiscale modeling and simulation to determine the various parameters for the model</a:t>
            </a:r>
          </a:p>
          <a:p>
            <a:r>
              <a:rPr lang="en-US" dirty="0"/>
              <a:t>MD simulations conducted at LANL have been used to determine the coefficients for various point defects</a:t>
            </a:r>
          </a:p>
          <a:p>
            <a:pPr>
              <a:spcBef>
                <a:spcPts val="400"/>
              </a:spcBef>
            </a:pPr>
            <a:r>
              <a:rPr lang="en-US" dirty="0"/>
              <a:t>MD simulations have shown that phonon scattering must be accounted for to accurately represent small bubbles</a:t>
            </a:r>
          </a:p>
          <a:p>
            <a:pPr>
              <a:spcBef>
                <a:spcPts val="400"/>
              </a:spcBef>
            </a:pPr>
            <a:r>
              <a:rPr lang="en-US" dirty="0"/>
              <a:t>Mesoscale simulations have shown that </a:t>
            </a:r>
            <a:r>
              <a:rPr lang="en-US" dirty="0" err="1"/>
              <a:t>GrB</a:t>
            </a:r>
            <a:r>
              <a:rPr lang="en-US" dirty="0"/>
              <a:t> bubbles have a larger impact on the thermal conductivity</a:t>
            </a:r>
          </a:p>
        </p:txBody>
      </p:sp>
      <p:sp>
        <p:nvSpPr>
          <p:cNvPr id="4" name="Slide Number Placeholder 3">
            <a:extLst>
              <a:ext uri="{FF2B5EF4-FFF2-40B4-BE49-F238E27FC236}">
                <a16:creationId xmlns:a16="http://schemas.microsoft.com/office/drawing/2014/main" id="{7F7AC306-CFB6-D64B-9173-FC364D1937A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FF2C605-4958-CF43-AA48-80339EFDB0AF}"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8" name="Picture 7">
            <a:extLst>
              <a:ext uri="{FF2B5EF4-FFF2-40B4-BE49-F238E27FC236}">
                <a16:creationId xmlns:a16="http://schemas.microsoft.com/office/drawing/2014/main" id="{3CDE755E-6CD6-2E47-A07F-6E5EB752E86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104955" y="3601820"/>
            <a:ext cx="3087045" cy="2754531"/>
          </a:xfrm>
          <a:prstGeom prst="rect">
            <a:avLst/>
          </a:prstGeom>
        </p:spPr>
      </p:pic>
      <p:pic>
        <p:nvPicPr>
          <p:cNvPr id="10" name="Picture 9">
            <a:extLst>
              <a:ext uri="{FF2B5EF4-FFF2-40B4-BE49-F238E27FC236}">
                <a16:creationId xmlns:a16="http://schemas.microsoft.com/office/drawing/2014/main" id="{9E130049-3FBD-084E-96C5-C3D3F30DAA98}"/>
              </a:ext>
            </a:extLst>
          </p:cNvPr>
          <p:cNvPicPr>
            <a:picLocks noChangeAspect="1"/>
          </p:cNvPicPr>
          <p:nvPr/>
        </p:nvPicPr>
        <p:blipFill>
          <a:blip r:embed="rId3"/>
          <a:stretch>
            <a:fillRect/>
          </a:stretch>
        </p:blipFill>
        <p:spPr>
          <a:xfrm>
            <a:off x="7887004" y="1772775"/>
            <a:ext cx="3319323" cy="1633318"/>
          </a:xfrm>
          <a:prstGeom prst="rect">
            <a:avLst/>
          </a:prstGeom>
        </p:spPr>
      </p:pic>
      <p:grpSp>
        <p:nvGrpSpPr>
          <p:cNvPr id="11" name="Group 10">
            <a:extLst>
              <a:ext uri="{FF2B5EF4-FFF2-40B4-BE49-F238E27FC236}">
                <a16:creationId xmlns:a16="http://schemas.microsoft.com/office/drawing/2014/main" id="{5CEFA71A-9783-F942-94B7-600C21EE8F91}"/>
              </a:ext>
            </a:extLst>
          </p:cNvPr>
          <p:cNvGrpSpPr/>
          <p:nvPr/>
        </p:nvGrpSpPr>
        <p:grpSpPr>
          <a:xfrm>
            <a:off x="6231835" y="3688932"/>
            <a:ext cx="2873120" cy="2437233"/>
            <a:chOff x="0" y="3295904"/>
            <a:chExt cx="3879811" cy="3304007"/>
          </a:xfrm>
        </p:grpSpPr>
        <p:pic>
          <p:nvPicPr>
            <p:cNvPr id="12" name="Picture 11" descr="latex-image-1.pdf">
              <a:extLst>
                <a:ext uri="{FF2B5EF4-FFF2-40B4-BE49-F238E27FC236}">
                  <a16:creationId xmlns:a16="http://schemas.microsoft.com/office/drawing/2014/main" id="{0B7B48F7-DB5B-E247-9E82-B49BE83A3C0E}"/>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836372" y="3597559"/>
              <a:ext cx="1536700" cy="533400"/>
            </a:xfrm>
            <a:prstGeom prst="rect">
              <a:avLst/>
            </a:prstGeom>
          </p:spPr>
        </p:pic>
        <p:sp>
          <p:nvSpPr>
            <p:cNvPr id="13" name="TextBox 12">
              <a:extLst>
                <a:ext uri="{FF2B5EF4-FFF2-40B4-BE49-F238E27FC236}">
                  <a16:creationId xmlns:a16="http://schemas.microsoft.com/office/drawing/2014/main" id="{5311D772-573F-1541-A61C-130A54B8F176}"/>
                </a:ext>
              </a:extLst>
            </p:cNvPr>
            <p:cNvSpPr txBox="1"/>
            <p:nvPr/>
          </p:nvSpPr>
          <p:spPr>
            <a:xfrm>
              <a:off x="0" y="3295904"/>
              <a:ext cx="3503372" cy="34421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1" u="none" strike="noStrike" kern="1200" cap="none" spc="0" normalizeH="0" baseline="0" noProof="0" dirty="0">
                  <a:ln>
                    <a:noFill/>
                  </a:ln>
                  <a:solidFill>
                    <a:srgbClr val="4F81BD"/>
                  </a:solidFill>
                  <a:effectLst/>
                  <a:uLnTx/>
                  <a:uFillTx/>
                  <a:latin typeface="Arial"/>
                  <a:ea typeface="+mn-ea"/>
                  <a:cs typeface="Arial"/>
                </a:rPr>
                <a:t>Maxwell-Eucken (no phonon scattering)</a:t>
              </a:r>
            </a:p>
          </p:txBody>
        </p:sp>
        <p:pic>
          <p:nvPicPr>
            <p:cNvPr id="14" name="Picture 13">
              <a:extLst>
                <a:ext uri="{FF2B5EF4-FFF2-40B4-BE49-F238E27FC236}">
                  <a16:creationId xmlns:a16="http://schemas.microsoft.com/office/drawing/2014/main" id="{2AF779EF-EC81-D647-B42C-88389FA0CACF}"/>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90411" y="4406977"/>
              <a:ext cx="3289400" cy="2192934"/>
            </a:xfrm>
            <a:prstGeom prst="rect">
              <a:avLst/>
            </a:prstGeom>
          </p:spPr>
        </p:pic>
      </p:grpSp>
    </p:spTree>
    <p:extLst>
      <p:ext uri="{BB962C8B-B14F-4D97-AF65-F5344CB8AC3E}">
        <p14:creationId xmlns:p14="http://schemas.microsoft.com/office/powerpoint/2010/main" val="36351579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573D1-F3E7-BA43-A1AC-8F3358727CC6}"/>
              </a:ext>
            </a:extLst>
          </p:cNvPr>
          <p:cNvSpPr>
            <a:spLocks noGrp="1"/>
          </p:cNvSpPr>
          <p:nvPr>
            <p:ph type="title"/>
          </p:nvPr>
        </p:nvSpPr>
        <p:spPr/>
        <p:txBody>
          <a:bodyPr/>
          <a:lstStyle/>
          <a:p>
            <a:r>
              <a:rPr lang="en-US" dirty="0"/>
              <a:t>Parametrizing the mechanistic model</a:t>
            </a:r>
          </a:p>
        </p:txBody>
      </p:sp>
      <p:sp>
        <p:nvSpPr>
          <p:cNvPr id="3" name="Content Placeholder 2">
            <a:extLst>
              <a:ext uri="{FF2B5EF4-FFF2-40B4-BE49-F238E27FC236}">
                <a16:creationId xmlns:a16="http://schemas.microsoft.com/office/drawing/2014/main" id="{E8676ED4-D5DD-6F4E-B008-16F7C2B0F47C}"/>
              </a:ext>
            </a:extLst>
          </p:cNvPr>
          <p:cNvSpPr>
            <a:spLocks noGrp="1"/>
          </p:cNvSpPr>
          <p:nvPr>
            <p:ph idx="1"/>
          </p:nvPr>
        </p:nvSpPr>
        <p:spPr>
          <a:xfrm>
            <a:off x="609600" y="2160495"/>
            <a:ext cx="5045765" cy="3965670"/>
          </a:xfrm>
        </p:spPr>
        <p:txBody>
          <a:bodyPr/>
          <a:lstStyle/>
          <a:p>
            <a:r>
              <a:rPr lang="en-US" dirty="0"/>
              <a:t>A thermal resistor model is created to describe the impact of </a:t>
            </a:r>
            <a:r>
              <a:rPr lang="en-US" dirty="0" err="1"/>
              <a:t>GrB</a:t>
            </a:r>
            <a:r>
              <a:rPr lang="en-US" dirty="0"/>
              <a:t> bubbles on the thermal conductivity</a:t>
            </a:r>
          </a:p>
          <a:p>
            <a:endParaRPr lang="en-US" dirty="0"/>
          </a:p>
          <a:p>
            <a:r>
              <a:rPr lang="en-US" dirty="0"/>
              <a:t>MARMOT simulations are currently being used to inform the development of the precipitate multiplier</a:t>
            </a:r>
          </a:p>
        </p:txBody>
      </p:sp>
      <p:sp>
        <p:nvSpPr>
          <p:cNvPr id="4" name="Slide Number Placeholder 3">
            <a:extLst>
              <a:ext uri="{FF2B5EF4-FFF2-40B4-BE49-F238E27FC236}">
                <a16:creationId xmlns:a16="http://schemas.microsoft.com/office/drawing/2014/main" id="{793E0A36-61DC-C546-811D-AFDD27FCA78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FF2C605-4958-CF43-AA48-80339EFDB0AF}"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8" name="Picture 7">
            <a:extLst>
              <a:ext uri="{FF2B5EF4-FFF2-40B4-BE49-F238E27FC236}">
                <a16:creationId xmlns:a16="http://schemas.microsoft.com/office/drawing/2014/main" id="{AB4BC4B4-1F51-2748-9F20-7D65A6ABA717}"/>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49282"/>
          <a:stretch/>
        </p:blipFill>
        <p:spPr>
          <a:xfrm>
            <a:off x="7305261" y="1786835"/>
            <a:ext cx="3141323" cy="2089426"/>
          </a:xfrm>
          <a:prstGeom prst="rect">
            <a:avLst/>
          </a:prstGeom>
        </p:spPr>
      </p:pic>
      <p:pic>
        <p:nvPicPr>
          <p:cNvPr id="9" name="Picture 8" descr="LGD-3D-Redo-NoFill.png">
            <a:extLst>
              <a:ext uri="{FF2B5EF4-FFF2-40B4-BE49-F238E27FC236}">
                <a16:creationId xmlns:a16="http://schemas.microsoft.com/office/drawing/2014/main" id="{6092E5BA-1979-AD4A-8BB9-966F729360CD}"/>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7600713" y="4137302"/>
            <a:ext cx="2550418" cy="2584174"/>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14483826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0E2186-1745-2B4F-BB1C-444A73D2F61E}"/>
              </a:ext>
            </a:extLst>
          </p:cNvPr>
          <p:cNvSpPr>
            <a:spLocks noGrp="1"/>
          </p:cNvSpPr>
          <p:nvPr>
            <p:ph type="title"/>
          </p:nvPr>
        </p:nvSpPr>
        <p:spPr/>
        <p:txBody>
          <a:bodyPr/>
          <a:lstStyle/>
          <a:p>
            <a:r>
              <a:rPr lang="en-US" dirty="0"/>
              <a:t>Parametrizing the mechanistic model</a:t>
            </a:r>
          </a:p>
        </p:txBody>
      </p:sp>
      <p:sp>
        <p:nvSpPr>
          <p:cNvPr id="3" name="Content Placeholder 2">
            <a:extLst>
              <a:ext uri="{FF2B5EF4-FFF2-40B4-BE49-F238E27FC236}">
                <a16:creationId xmlns:a16="http://schemas.microsoft.com/office/drawing/2014/main" id="{10FF35EA-191C-644B-ACE1-1CF7F8F814C7}"/>
              </a:ext>
            </a:extLst>
          </p:cNvPr>
          <p:cNvSpPr>
            <a:spLocks noGrp="1"/>
          </p:cNvSpPr>
          <p:nvPr>
            <p:ph idx="1"/>
          </p:nvPr>
        </p:nvSpPr>
        <p:spPr/>
        <p:txBody>
          <a:bodyPr>
            <a:normAutofit lnSpcReduction="10000"/>
          </a:bodyPr>
          <a:lstStyle/>
          <a:p>
            <a:r>
              <a:rPr lang="en-US" dirty="0"/>
              <a:t>Each term in the expression must be coupled to a corresponding state variable</a:t>
            </a:r>
          </a:p>
          <a:p>
            <a:r>
              <a:rPr lang="en-US" dirty="0"/>
              <a:t>The full model calculates the thermal conductivity as a function of: </a:t>
            </a:r>
          </a:p>
          <a:p>
            <a:pPr lvl="1"/>
            <a:r>
              <a:rPr lang="en-US" dirty="0"/>
              <a:t>Temperature</a:t>
            </a:r>
          </a:p>
          <a:p>
            <a:pPr lvl="1"/>
            <a:r>
              <a:rPr lang="en-US" dirty="0"/>
              <a:t>Point defect concentrations</a:t>
            </a:r>
          </a:p>
          <a:p>
            <a:pPr lvl="1"/>
            <a:r>
              <a:rPr lang="en-US" dirty="0"/>
              <a:t>Intragranular bubble density and average radius</a:t>
            </a:r>
          </a:p>
          <a:p>
            <a:pPr lvl="1"/>
            <a:r>
              <a:rPr lang="en-US" dirty="0"/>
              <a:t>Fractional coverage of bubbles on GBs and average radius</a:t>
            </a:r>
          </a:p>
          <a:p>
            <a:pPr lvl="1"/>
            <a:r>
              <a:rPr lang="en-US" dirty="0"/>
              <a:t>Precipitate volume fractions and average sizes</a:t>
            </a:r>
          </a:p>
          <a:p>
            <a:r>
              <a:rPr lang="en-US" dirty="0"/>
              <a:t>Currently effects of precipitate fission products and individual point defects are neglected in the model, as they are not tracked or predicted in BISON</a:t>
            </a:r>
          </a:p>
          <a:p>
            <a:endParaRPr lang="en-US" dirty="0"/>
          </a:p>
        </p:txBody>
      </p:sp>
      <p:sp>
        <p:nvSpPr>
          <p:cNvPr id="4" name="Slide Number Placeholder 3">
            <a:extLst>
              <a:ext uri="{FF2B5EF4-FFF2-40B4-BE49-F238E27FC236}">
                <a16:creationId xmlns:a16="http://schemas.microsoft.com/office/drawing/2014/main" id="{C75C4F6C-C151-974D-880D-EFDA6A06C5F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FF2C605-4958-CF43-AA48-80339EFDB0AF}"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5" name="Picture 4" descr="latex-image-1.pdf">
            <a:extLst>
              <a:ext uri="{FF2B5EF4-FFF2-40B4-BE49-F238E27FC236}">
                <a16:creationId xmlns:a16="http://schemas.microsoft.com/office/drawing/2014/main" id="{199508E7-A8BA-DD4E-A575-EB481AD276DB}"/>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9099550" y="3847860"/>
            <a:ext cx="2120900" cy="393700"/>
          </a:xfrm>
          <a:prstGeom prst="rect">
            <a:avLst/>
          </a:prstGeom>
        </p:spPr>
      </p:pic>
    </p:spTree>
    <p:extLst>
      <p:ext uri="{BB962C8B-B14F-4D97-AF65-F5344CB8AC3E}">
        <p14:creationId xmlns:p14="http://schemas.microsoft.com/office/powerpoint/2010/main" val="26285012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4106B2-F528-4D47-9E9E-60A56601B7F0}"/>
              </a:ext>
            </a:extLst>
          </p:cNvPr>
          <p:cNvSpPr>
            <a:spLocks noGrp="1"/>
          </p:cNvSpPr>
          <p:nvPr>
            <p:ph type="title"/>
          </p:nvPr>
        </p:nvSpPr>
        <p:spPr/>
        <p:txBody>
          <a:bodyPr/>
          <a:lstStyle/>
          <a:p>
            <a:r>
              <a:rPr lang="en-US" dirty="0"/>
              <a:t>Comparing with experiments…</a:t>
            </a:r>
          </a:p>
        </p:txBody>
      </p:sp>
      <p:sp>
        <p:nvSpPr>
          <p:cNvPr id="3" name="Content Placeholder 2">
            <a:extLst>
              <a:ext uri="{FF2B5EF4-FFF2-40B4-BE49-F238E27FC236}">
                <a16:creationId xmlns:a16="http://schemas.microsoft.com/office/drawing/2014/main" id="{3E85962A-82C2-7644-8F73-607B90690953}"/>
              </a:ext>
            </a:extLst>
          </p:cNvPr>
          <p:cNvSpPr>
            <a:spLocks noGrp="1"/>
          </p:cNvSpPr>
          <p:nvPr>
            <p:ph idx="1"/>
          </p:nvPr>
        </p:nvSpPr>
        <p:spPr>
          <a:xfrm>
            <a:off x="589591" y="1839292"/>
            <a:ext cx="10972800" cy="3965670"/>
          </a:xfrm>
        </p:spPr>
        <p:txBody>
          <a:bodyPr/>
          <a:lstStyle/>
          <a:p>
            <a:r>
              <a:rPr lang="en-US" sz="2000" dirty="0"/>
              <a:t>The model under-predicts the temperature in most cases, but not all</a:t>
            </a:r>
          </a:p>
          <a:p>
            <a:r>
              <a:rPr lang="en-US" sz="2000" dirty="0"/>
              <a:t>Thus, the model is neglecting some resistive effects from the microstructure</a:t>
            </a:r>
          </a:p>
          <a:p>
            <a:r>
              <a:rPr lang="en-US" sz="2000" dirty="0"/>
              <a:t>Generally performs as well, and in some cases better, than the burnup based model</a:t>
            </a:r>
          </a:p>
        </p:txBody>
      </p:sp>
      <p:sp>
        <p:nvSpPr>
          <p:cNvPr id="4" name="Slide Number Placeholder 3">
            <a:extLst>
              <a:ext uri="{FF2B5EF4-FFF2-40B4-BE49-F238E27FC236}">
                <a16:creationId xmlns:a16="http://schemas.microsoft.com/office/drawing/2014/main" id="{653548D2-247E-D949-94CD-E698B37739B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FF2C605-4958-CF43-AA48-80339EFDB0AF}"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grpSp>
        <p:nvGrpSpPr>
          <p:cNvPr id="6" name="Group 5">
            <a:extLst>
              <a:ext uri="{FF2B5EF4-FFF2-40B4-BE49-F238E27FC236}">
                <a16:creationId xmlns:a16="http://schemas.microsoft.com/office/drawing/2014/main" id="{5DACC8F1-EDF3-D240-822E-3411E699BC85}"/>
              </a:ext>
            </a:extLst>
          </p:cNvPr>
          <p:cNvGrpSpPr/>
          <p:nvPr/>
        </p:nvGrpSpPr>
        <p:grpSpPr>
          <a:xfrm>
            <a:off x="525238" y="3241276"/>
            <a:ext cx="2711711" cy="3076883"/>
            <a:chOff x="67076" y="1542704"/>
            <a:chExt cx="2711711" cy="3076883"/>
          </a:xfrm>
        </p:grpSpPr>
        <p:sp>
          <p:nvSpPr>
            <p:cNvPr id="7" name="Rounded Rectangle 6">
              <a:extLst>
                <a:ext uri="{FF2B5EF4-FFF2-40B4-BE49-F238E27FC236}">
                  <a16:creationId xmlns:a16="http://schemas.microsoft.com/office/drawing/2014/main" id="{B3088DF9-3833-A948-ABA4-7033896806D7}"/>
                </a:ext>
              </a:extLst>
            </p:cNvPr>
            <p:cNvSpPr/>
            <p:nvPr/>
          </p:nvSpPr>
          <p:spPr bwMode="auto">
            <a:xfrm>
              <a:off x="67076" y="1542704"/>
              <a:ext cx="2711711" cy="3076883"/>
            </a:xfrm>
            <a:prstGeom prst="roundRect">
              <a:avLst>
                <a:gd name="adj" fmla="val 5079"/>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4F81BD"/>
                  </a:solidFill>
                  <a:effectLst/>
                  <a:uLnTx/>
                  <a:uFillTx/>
                  <a:latin typeface="Calibri"/>
                  <a:ea typeface="+mn-ea"/>
                  <a:cs typeface="+mn-cs"/>
                </a:rPr>
                <a:t>RISO-3 AN3</a:t>
              </a:r>
            </a:p>
          </p:txBody>
        </p:sp>
        <p:pic>
          <p:nvPicPr>
            <p:cNvPr id="8" name="Picture 7" descr="RISO_AN3_Temp-eps-converted-to.pdf">
              <a:extLst>
                <a:ext uri="{FF2B5EF4-FFF2-40B4-BE49-F238E27FC236}">
                  <a16:creationId xmlns:a16="http://schemas.microsoft.com/office/drawing/2014/main" id="{D9B2EA4C-877A-1141-9405-0B7F631753E0}"/>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31429" y="1926251"/>
              <a:ext cx="2574012" cy="2574012"/>
            </a:xfrm>
            <a:prstGeom prst="rect">
              <a:avLst/>
            </a:prstGeom>
          </p:spPr>
        </p:pic>
      </p:grpSp>
      <p:grpSp>
        <p:nvGrpSpPr>
          <p:cNvPr id="9" name="Group 8">
            <a:extLst>
              <a:ext uri="{FF2B5EF4-FFF2-40B4-BE49-F238E27FC236}">
                <a16:creationId xmlns:a16="http://schemas.microsoft.com/office/drawing/2014/main" id="{D9C4DE42-651B-F04C-9C49-2CFBF4CFCF6D}"/>
              </a:ext>
            </a:extLst>
          </p:cNvPr>
          <p:cNvGrpSpPr/>
          <p:nvPr/>
        </p:nvGrpSpPr>
        <p:grpSpPr>
          <a:xfrm>
            <a:off x="3384289" y="3235295"/>
            <a:ext cx="2711711" cy="3076883"/>
            <a:chOff x="2401591" y="1542704"/>
            <a:chExt cx="2711711" cy="3076883"/>
          </a:xfrm>
        </p:grpSpPr>
        <p:sp>
          <p:nvSpPr>
            <p:cNvPr id="10" name="Rounded Rectangle 9">
              <a:extLst>
                <a:ext uri="{FF2B5EF4-FFF2-40B4-BE49-F238E27FC236}">
                  <a16:creationId xmlns:a16="http://schemas.microsoft.com/office/drawing/2014/main" id="{C899EC02-FD6A-9940-B959-AB9047BF10E9}"/>
                </a:ext>
              </a:extLst>
            </p:cNvPr>
            <p:cNvSpPr/>
            <p:nvPr/>
          </p:nvSpPr>
          <p:spPr bwMode="auto">
            <a:xfrm>
              <a:off x="2401591" y="1542704"/>
              <a:ext cx="2711711" cy="3076883"/>
            </a:xfrm>
            <a:prstGeom prst="roundRect">
              <a:avLst>
                <a:gd name="adj" fmla="val 5079"/>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4F81BD"/>
                  </a:solidFill>
                  <a:effectLst/>
                  <a:uLnTx/>
                  <a:uFillTx/>
                  <a:latin typeface="Calibri"/>
                  <a:ea typeface="+mn-ea"/>
                  <a:cs typeface="+mn-cs"/>
                </a:rPr>
                <a:t>RISO-3 AN4</a:t>
              </a:r>
            </a:p>
          </p:txBody>
        </p:sp>
        <p:pic>
          <p:nvPicPr>
            <p:cNvPr id="11" name="Picture 10" descr="RISO_AN4_Temp-eps-converted-to.pdf">
              <a:extLst>
                <a:ext uri="{FF2B5EF4-FFF2-40B4-BE49-F238E27FC236}">
                  <a16:creationId xmlns:a16="http://schemas.microsoft.com/office/drawing/2014/main" id="{E1258C7C-9AE7-D245-A7FF-F41FB06B9F11}"/>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479622" y="1926251"/>
              <a:ext cx="2574012" cy="2574012"/>
            </a:xfrm>
            <a:prstGeom prst="rect">
              <a:avLst/>
            </a:prstGeom>
          </p:spPr>
        </p:pic>
      </p:grpSp>
      <p:grpSp>
        <p:nvGrpSpPr>
          <p:cNvPr id="12" name="Group 11">
            <a:extLst>
              <a:ext uri="{FF2B5EF4-FFF2-40B4-BE49-F238E27FC236}">
                <a16:creationId xmlns:a16="http://schemas.microsoft.com/office/drawing/2014/main" id="{50FA91CB-A4E2-B24C-BCC0-182E036D0012}"/>
              </a:ext>
            </a:extLst>
          </p:cNvPr>
          <p:cNvGrpSpPr/>
          <p:nvPr/>
        </p:nvGrpSpPr>
        <p:grpSpPr>
          <a:xfrm>
            <a:off x="6243340" y="3235295"/>
            <a:ext cx="2698502" cy="3076883"/>
            <a:chOff x="2977377" y="1542704"/>
            <a:chExt cx="2698502" cy="3076883"/>
          </a:xfrm>
        </p:grpSpPr>
        <p:sp>
          <p:nvSpPr>
            <p:cNvPr id="13" name="Rounded Rectangle 12">
              <a:extLst>
                <a:ext uri="{FF2B5EF4-FFF2-40B4-BE49-F238E27FC236}">
                  <a16:creationId xmlns:a16="http://schemas.microsoft.com/office/drawing/2014/main" id="{180E1ADC-53C7-9B4E-88A6-C509572C5EE7}"/>
                </a:ext>
              </a:extLst>
            </p:cNvPr>
            <p:cNvSpPr/>
            <p:nvPr/>
          </p:nvSpPr>
          <p:spPr bwMode="auto">
            <a:xfrm>
              <a:off x="2977377" y="1542704"/>
              <a:ext cx="2698502" cy="3076883"/>
            </a:xfrm>
            <a:prstGeom prst="roundRect">
              <a:avLst>
                <a:gd name="adj" fmla="val 5079"/>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4F81BD"/>
                  </a:solidFill>
                  <a:effectLst/>
                  <a:uLnTx/>
                  <a:uFillTx/>
                  <a:latin typeface="Calibri"/>
                  <a:ea typeface="+mn-ea"/>
                  <a:cs typeface="+mn-cs"/>
                </a:rPr>
                <a:t>RISO II-3</a:t>
              </a:r>
            </a:p>
          </p:txBody>
        </p:sp>
        <p:pic>
          <p:nvPicPr>
            <p:cNvPr id="14" name="Picture 13" descr="RISO_II3_Temp-eps-converted-to.pdf">
              <a:extLst>
                <a:ext uri="{FF2B5EF4-FFF2-40B4-BE49-F238E27FC236}">
                  <a16:creationId xmlns:a16="http://schemas.microsoft.com/office/drawing/2014/main" id="{2207F328-95F7-E74C-B115-20C9B5C0F415}"/>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3041535" y="1926251"/>
              <a:ext cx="2583200" cy="2583200"/>
            </a:xfrm>
            <a:prstGeom prst="rect">
              <a:avLst/>
            </a:prstGeom>
          </p:spPr>
        </p:pic>
      </p:grpSp>
      <p:grpSp>
        <p:nvGrpSpPr>
          <p:cNvPr id="15" name="Group 14">
            <a:extLst>
              <a:ext uri="{FF2B5EF4-FFF2-40B4-BE49-F238E27FC236}">
                <a16:creationId xmlns:a16="http://schemas.microsoft.com/office/drawing/2014/main" id="{06093D8A-B740-DB4D-8A50-B907FF860BBF}"/>
              </a:ext>
            </a:extLst>
          </p:cNvPr>
          <p:cNvGrpSpPr/>
          <p:nvPr/>
        </p:nvGrpSpPr>
        <p:grpSpPr>
          <a:xfrm>
            <a:off x="9090325" y="3235294"/>
            <a:ext cx="2698502" cy="3076883"/>
            <a:chOff x="5875500" y="1542704"/>
            <a:chExt cx="2698502" cy="3076883"/>
          </a:xfrm>
        </p:grpSpPr>
        <p:sp>
          <p:nvSpPr>
            <p:cNvPr id="16" name="Rounded Rectangle 15">
              <a:extLst>
                <a:ext uri="{FF2B5EF4-FFF2-40B4-BE49-F238E27FC236}">
                  <a16:creationId xmlns:a16="http://schemas.microsoft.com/office/drawing/2014/main" id="{32C266D0-5EE3-7244-9558-E07DD94A7CC1}"/>
                </a:ext>
              </a:extLst>
            </p:cNvPr>
            <p:cNvSpPr/>
            <p:nvPr/>
          </p:nvSpPr>
          <p:spPr bwMode="auto">
            <a:xfrm>
              <a:off x="5875500" y="1542704"/>
              <a:ext cx="2698502" cy="3076883"/>
            </a:xfrm>
            <a:prstGeom prst="roundRect">
              <a:avLst>
                <a:gd name="adj" fmla="val 5079"/>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4F81BD"/>
                  </a:solidFill>
                  <a:effectLst/>
                  <a:uLnTx/>
                  <a:uFillTx/>
                  <a:latin typeface="Calibri"/>
                  <a:ea typeface="+mn-ea"/>
                  <a:cs typeface="+mn-cs"/>
                </a:rPr>
                <a:t>US PWR TSQ0002</a:t>
              </a:r>
            </a:p>
          </p:txBody>
        </p:sp>
        <p:pic>
          <p:nvPicPr>
            <p:cNvPr id="17" name="Picture 16" descr="US_PWR_TSQ002_Temp-eps-converted-to.pdf">
              <a:extLst>
                <a:ext uri="{FF2B5EF4-FFF2-40B4-BE49-F238E27FC236}">
                  <a16:creationId xmlns:a16="http://schemas.microsoft.com/office/drawing/2014/main" id="{97C54E7D-BDE4-FF41-BE43-F43AD1FF45B2}"/>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5941652" y="1926251"/>
              <a:ext cx="2580162" cy="2580162"/>
            </a:xfrm>
            <a:prstGeom prst="rect">
              <a:avLst/>
            </a:prstGeom>
          </p:spPr>
        </p:pic>
      </p:grpSp>
    </p:spTree>
    <p:extLst>
      <p:ext uri="{BB962C8B-B14F-4D97-AF65-F5344CB8AC3E}">
        <p14:creationId xmlns:p14="http://schemas.microsoft.com/office/powerpoint/2010/main" val="21871801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1BCEED-7571-1B45-BDAA-06C8A774DD20}"/>
              </a:ext>
            </a:extLst>
          </p:cNvPr>
          <p:cNvSpPr>
            <a:spLocks noGrp="1"/>
          </p:cNvSpPr>
          <p:nvPr>
            <p:ph type="title"/>
          </p:nvPr>
        </p:nvSpPr>
        <p:spPr/>
        <p:txBody>
          <a:bodyPr/>
          <a:lstStyle/>
          <a:p>
            <a:r>
              <a:rPr lang="en-US" dirty="0"/>
              <a:t>UZr Fuel Performance Modeling</a:t>
            </a:r>
          </a:p>
        </p:txBody>
      </p:sp>
      <p:sp>
        <p:nvSpPr>
          <p:cNvPr id="3" name="Content Placeholder 2">
            <a:extLst>
              <a:ext uri="{FF2B5EF4-FFF2-40B4-BE49-F238E27FC236}">
                <a16:creationId xmlns:a16="http://schemas.microsoft.com/office/drawing/2014/main" id="{384620B3-D1CB-9E43-98AF-6E37171ADF46}"/>
              </a:ext>
            </a:extLst>
          </p:cNvPr>
          <p:cNvSpPr>
            <a:spLocks noGrp="1"/>
          </p:cNvSpPr>
          <p:nvPr>
            <p:ph idx="1"/>
          </p:nvPr>
        </p:nvSpPr>
        <p:spPr>
          <a:xfrm>
            <a:off x="609600" y="2014149"/>
            <a:ext cx="5666508" cy="1767761"/>
          </a:xfrm>
        </p:spPr>
        <p:txBody>
          <a:bodyPr/>
          <a:lstStyle/>
          <a:p>
            <a:r>
              <a:rPr lang="en-US" sz="2000" dirty="0"/>
              <a:t>Development of a quantitative phase-field model of macroscale constituent redistribution in the U-Zr system, where model parameters were optimized, and the model validated against an independent data set</a:t>
            </a:r>
          </a:p>
          <a:p>
            <a:endParaRPr lang="en-US" sz="2000" dirty="0"/>
          </a:p>
          <a:p>
            <a:endParaRPr lang="en-US" sz="2000" dirty="0"/>
          </a:p>
          <a:p>
            <a:endParaRPr lang="en-US" sz="2000" dirty="0"/>
          </a:p>
        </p:txBody>
      </p:sp>
      <p:sp>
        <p:nvSpPr>
          <p:cNvPr id="4" name="Slide Number Placeholder 3">
            <a:extLst>
              <a:ext uri="{FF2B5EF4-FFF2-40B4-BE49-F238E27FC236}">
                <a16:creationId xmlns:a16="http://schemas.microsoft.com/office/drawing/2014/main" id="{DC288DC7-EEF1-AE41-8920-944CBEC5A30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FF2C605-4958-CF43-AA48-80339EFDB0AF}"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Rectangle 4">
            <a:extLst>
              <a:ext uri="{FF2B5EF4-FFF2-40B4-BE49-F238E27FC236}">
                <a16:creationId xmlns:a16="http://schemas.microsoft.com/office/drawing/2014/main" id="{1D1D10F4-DD60-4F43-A0DC-FA6B373761DF}"/>
              </a:ext>
            </a:extLst>
          </p:cNvPr>
          <p:cNvSpPr/>
          <p:nvPr/>
        </p:nvSpPr>
        <p:spPr>
          <a:xfrm rot="10800000" flipV="1">
            <a:off x="6276108" y="2014149"/>
            <a:ext cx="5631873" cy="1015663"/>
          </a:xfrm>
          <a:prstGeom prst="rect">
            <a:avLst/>
          </a:prstGeom>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Calculation of surface tension based on molecular dynamics, which is used in the BISON gaseous metallic fuel swelling model </a:t>
            </a:r>
          </a:p>
        </p:txBody>
      </p:sp>
      <p:pic>
        <p:nvPicPr>
          <p:cNvPr id="7" name="Picture 6">
            <a:extLst>
              <a:ext uri="{FF2B5EF4-FFF2-40B4-BE49-F238E27FC236}">
                <a16:creationId xmlns:a16="http://schemas.microsoft.com/office/drawing/2014/main" id="{662D6043-7D59-1640-AF9E-16F41913065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22569" y="4321176"/>
            <a:ext cx="2749084" cy="2035175"/>
          </a:xfrm>
          <a:prstGeom prst="rect">
            <a:avLst/>
          </a:prstGeom>
        </p:spPr>
      </p:pic>
      <p:pic>
        <p:nvPicPr>
          <p:cNvPr id="8" name="Picture 7">
            <a:extLst>
              <a:ext uri="{FF2B5EF4-FFF2-40B4-BE49-F238E27FC236}">
                <a16:creationId xmlns:a16="http://schemas.microsoft.com/office/drawing/2014/main" id="{2999825F-C6C2-AC46-9A4A-8A502942595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871653" y="3692719"/>
            <a:ext cx="3813799" cy="3165281"/>
          </a:xfrm>
          <a:prstGeom prst="rect">
            <a:avLst/>
          </a:prstGeom>
        </p:spPr>
      </p:pic>
      <p:pic>
        <p:nvPicPr>
          <p:cNvPr id="9" name="Picture 8">
            <a:extLst>
              <a:ext uri="{FF2B5EF4-FFF2-40B4-BE49-F238E27FC236}">
                <a16:creationId xmlns:a16="http://schemas.microsoft.com/office/drawing/2014/main" id="{4745BB48-CAA4-704D-8A39-D19F3772F673}"/>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684329" y="3029813"/>
            <a:ext cx="1589808" cy="1599034"/>
          </a:xfrm>
          <a:prstGeom prst="rect">
            <a:avLst/>
          </a:prstGeom>
        </p:spPr>
      </p:pic>
      <p:pic>
        <p:nvPicPr>
          <p:cNvPr id="10" name="Picture 9">
            <a:extLst>
              <a:ext uri="{FF2B5EF4-FFF2-40B4-BE49-F238E27FC236}">
                <a16:creationId xmlns:a16="http://schemas.microsoft.com/office/drawing/2014/main" id="{6B8A02BD-0337-4449-9093-E65BEFC003E2}"/>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509038" y="3075461"/>
            <a:ext cx="1861659" cy="1652403"/>
          </a:xfrm>
          <a:prstGeom prst="rect">
            <a:avLst/>
          </a:prstGeom>
        </p:spPr>
      </p:pic>
      <p:pic>
        <p:nvPicPr>
          <p:cNvPr id="11" name="Picture 10">
            <a:extLst>
              <a:ext uri="{FF2B5EF4-FFF2-40B4-BE49-F238E27FC236}">
                <a16:creationId xmlns:a16="http://schemas.microsoft.com/office/drawing/2014/main" id="{ECA07231-AA83-1E47-BF93-5AFECAB2D4A2}"/>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971727" y="4773513"/>
            <a:ext cx="2737888" cy="2097106"/>
          </a:xfrm>
          <a:prstGeom prst="rect">
            <a:avLst/>
          </a:prstGeom>
        </p:spPr>
      </p:pic>
    </p:spTree>
    <p:extLst>
      <p:ext uri="{BB962C8B-B14F-4D97-AF65-F5344CB8AC3E}">
        <p14:creationId xmlns:p14="http://schemas.microsoft.com/office/powerpoint/2010/main" val="33383680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C93BAA-7162-D74C-9F60-EB1D1EEC9800}"/>
              </a:ext>
            </a:extLst>
          </p:cNvPr>
          <p:cNvSpPr>
            <a:spLocks noGrp="1"/>
          </p:cNvSpPr>
          <p:nvPr>
            <p:ph type="title"/>
          </p:nvPr>
        </p:nvSpPr>
        <p:spPr/>
        <p:txBody>
          <a:bodyPr/>
          <a:lstStyle/>
          <a:p>
            <a:r>
              <a:rPr lang="en-US" dirty="0"/>
              <a:t>U3Si2 Fuel Performance Modeling</a:t>
            </a:r>
          </a:p>
        </p:txBody>
      </p:sp>
      <p:sp>
        <p:nvSpPr>
          <p:cNvPr id="3" name="Content Placeholder 2">
            <a:extLst>
              <a:ext uri="{FF2B5EF4-FFF2-40B4-BE49-F238E27FC236}">
                <a16:creationId xmlns:a16="http://schemas.microsoft.com/office/drawing/2014/main" id="{7534AB9B-E2BB-0248-A45B-FD450A3148AB}"/>
              </a:ext>
            </a:extLst>
          </p:cNvPr>
          <p:cNvSpPr>
            <a:spLocks noGrp="1"/>
          </p:cNvSpPr>
          <p:nvPr>
            <p:ph idx="1"/>
          </p:nvPr>
        </p:nvSpPr>
        <p:spPr>
          <a:xfrm>
            <a:off x="609599" y="2160495"/>
            <a:ext cx="11059391" cy="811305"/>
          </a:xfrm>
        </p:spPr>
        <p:txBody>
          <a:bodyPr/>
          <a:lstStyle/>
          <a:p>
            <a:r>
              <a:rPr lang="en-US" dirty="0"/>
              <a:t>Point Defect Diffusion, Fission gas swelling, thermal and irradiation creep</a:t>
            </a:r>
          </a:p>
        </p:txBody>
      </p:sp>
      <p:sp>
        <p:nvSpPr>
          <p:cNvPr id="4" name="Slide Number Placeholder 3">
            <a:extLst>
              <a:ext uri="{FF2B5EF4-FFF2-40B4-BE49-F238E27FC236}">
                <a16:creationId xmlns:a16="http://schemas.microsoft.com/office/drawing/2014/main" id="{ED1FE7D0-4C49-D347-9578-514DBF931B7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FF2C605-4958-CF43-AA48-80339EFDB0AF}"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6" name="Picture 5">
            <a:extLst>
              <a:ext uri="{FF2B5EF4-FFF2-40B4-BE49-F238E27FC236}">
                <a16:creationId xmlns:a16="http://schemas.microsoft.com/office/drawing/2014/main" id="{CD5980A5-96C4-C04A-9066-55A7DA58307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31739" y="2971800"/>
            <a:ext cx="2345730" cy="1239952"/>
          </a:xfrm>
          <a:prstGeom prst="rect">
            <a:avLst/>
          </a:prstGeom>
        </p:spPr>
      </p:pic>
      <p:pic>
        <p:nvPicPr>
          <p:cNvPr id="7" name="Picture 6">
            <a:extLst>
              <a:ext uri="{FF2B5EF4-FFF2-40B4-BE49-F238E27FC236}">
                <a16:creationId xmlns:a16="http://schemas.microsoft.com/office/drawing/2014/main" id="{244D931C-A14B-3547-A973-792C231ED5D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418701" y="2568431"/>
            <a:ext cx="2912919" cy="2184690"/>
          </a:xfrm>
          <a:prstGeom prst="rect">
            <a:avLst/>
          </a:prstGeom>
        </p:spPr>
      </p:pic>
      <p:pic>
        <p:nvPicPr>
          <p:cNvPr id="8" name="Picture 7">
            <a:extLst>
              <a:ext uri="{FF2B5EF4-FFF2-40B4-BE49-F238E27FC236}">
                <a16:creationId xmlns:a16="http://schemas.microsoft.com/office/drawing/2014/main" id="{6AEAB12E-FB53-EC4B-B85A-D5A2C0609207}"/>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331621" y="2590777"/>
            <a:ext cx="2921733" cy="2139998"/>
          </a:xfrm>
          <a:prstGeom prst="rect">
            <a:avLst/>
          </a:prstGeom>
        </p:spPr>
      </p:pic>
      <p:pic>
        <p:nvPicPr>
          <p:cNvPr id="9" name="Picture 8">
            <a:extLst>
              <a:ext uri="{FF2B5EF4-FFF2-40B4-BE49-F238E27FC236}">
                <a16:creationId xmlns:a16="http://schemas.microsoft.com/office/drawing/2014/main" id="{70E31060-A2C4-FC4C-9E52-E95809F35B65}"/>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337464" y="4695248"/>
            <a:ext cx="2912918" cy="2133542"/>
          </a:xfrm>
          <a:prstGeom prst="rect">
            <a:avLst/>
          </a:prstGeom>
        </p:spPr>
      </p:pic>
      <p:pic>
        <p:nvPicPr>
          <p:cNvPr id="10" name="Picture 9">
            <a:extLst>
              <a:ext uri="{FF2B5EF4-FFF2-40B4-BE49-F238E27FC236}">
                <a16:creationId xmlns:a16="http://schemas.microsoft.com/office/drawing/2014/main" id="{278C5AEC-A9DD-A249-BECA-2B68BF6A6634}"/>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8557648" y="4690319"/>
            <a:ext cx="2695706" cy="2167681"/>
          </a:xfrm>
          <a:prstGeom prst="rect">
            <a:avLst/>
          </a:prstGeom>
        </p:spPr>
      </p:pic>
      <p:pic>
        <p:nvPicPr>
          <p:cNvPr id="11" name="Picture 10">
            <a:extLst>
              <a:ext uri="{FF2B5EF4-FFF2-40B4-BE49-F238E27FC236}">
                <a16:creationId xmlns:a16="http://schemas.microsoft.com/office/drawing/2014/main" id="{B7CB2BC2-69D4-8747-8730-6F92B9887FAC}"/>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t="-2956"/>
          <a:stretch/>
        </p:blipFill>
        <p:spPr>
          <a:xfrm>
            <a:off x="2707694" y="3247638"/>
            <a:ext cx="2418308" cy="2270651"/>
          </a:xfrm>
          <a:prstGeom prst="rect">
            <a:avLst/>
          </a:prstGeom>
        </p:spPr>
      </p:pic>
      <p:pic>
        <p:nvPicPr>
          <p:cNvPr id="12" name="Picture 11">
            <a:extLst>
              <a:ext uri="{FF2B5EF4-FFF2-40B4-BE49-F238E27FC236}">
                <a16:creationId xmlns:a16="http://schemas.microsoft.com/office/drawing/2014/main" id="{F603AAA3-C9F4-CB42-A2CF-D92160A71792}"/>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301281" y="4238305"/>
            <a:ext cx="2414615" cy="1953491"/>
          </a:xfrm>
          <a:prstGeom prst="rect">
            <a:avLst/>
          </a:prstGeom>
        </p:spPr>
      </p:pic>
      <p:pic>
        <p:nvPicPr>
          <p:cNvPr id="13" name="Picture 12">
            <a:extLst>
              <a:ext uri="{FF2B5EF4-FFF2-40B4-BE49-F238E27FC236}">
                <a16:creationId xmlns:a16="http://schemas.microsoft.com/office/drawing/2014/main" id="{E2ECD0EB-9523-A847-9D07-3DD35FEBCA6E}"/>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528499" y="6151542"/>
            <a:ext cx="4513223" cy="677248"/>
          </a:xfrm>
          <a:prstGeom prst="rect">
            <a:avLst/>
          </a:prstGeom>
        </p:spPr>
      </p:pic>
    </p:spTree>
    <p:extLst>
      <p:ext uri="{BB962C8B-B14F-4D97-AF65-F5344CB8AC3E}">
        <p14:creationId xmlns:p14="http://schemas.microsoft.com/office/powerpoint/2010/main" val="3739613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70ABA0-282C-4646-89D9-127B16E82486}"/>
              </a:ext>
            </a:extLst>
          </p:cNvPr>
          <p:cNvSpPr>
            <a:spLocks noGrp="1"/>
          </p:cNvSpPr>
          <p:nvPr>
            <p:ph type="title"/>
          </p:nvPr>
        </p:nvSpPr>
        <p:spPr/>
        <p:txBody>
          <a:bodyPr/>
          <a:lstStyle/>
          <a:p>
            <a:r>
              <a:rPr lang="en-US" dirty="0"/>
              <a:t>TRISO Particle Fuel Performance Modeling</a:t>
            </a:r>
          </a:p>
        </p:txBody>
      </p:sp>
      <p:pic>
        <p:nvPicPr>
          <p:cNvPr id="7" name="Content Placeholder 6">
            <a:extLst>
              <a:ext uri="{FF2B5EF4-FFF2-40B4-BE49-F238E27FC236}">
                <a16:creationId xmlns:a16="http://schemas.microsoft.com/office/drawing/2014/main" id="{BEAD677E-A7F4-1E42-B22C-930D2BB8DE4C}"/>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8673006" y="3641293"/>
            <a:ext cx="2738263" cy="2715058"/>
          </a:xfrm>
          <a:prstGeom prst="rect">
            <a:avLst/>
          </a:prstGeom>
        </p:spPr>
      </p:pic>
      <p:sp>
        <p:nvSpPr>
          <p:cNvPr id="4" name="Slide Number Placeholder 3">
            <a:extLst>
              <a:ext uri="{FF2B5EF4-FFF2-40B4-BE49-F238E27FC236}">
                <a16:creationId xmlns:a16="http://schemas.microsoft.com/office/drawing/2014/main" id="{AE95850B-3373-0543-B8D3-92BFCF0790B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FF2C605-4958-CF43-AA48-80339EFDB0AF}"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5" name="Picture 4">
            <a:extLst>
              <a:ext uri="{FF2B5EF4-FFF2-40B4-BE49-F238E27FC236}">
                <a16:creationId xmlns:a16="http://schemas.microsoft.com/office/drawing/2014/main" id="{539FC2A1-E65F-384A-940E-413DFD85027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100923" y="1895765"/>
            <a:ext cx="1602867" cy="1595581"/>
          </a:xfrm>
          <a:prstGeom prst="rect">
            <a:avLst/>
          </a:prstGeom>
        </p:spPr>
      </p:pic>
      <p:pic>
        <p:nvPicPr>
          <p:cNvPr id="6" name="Picture 5">
            <a:extLst>
              <a:ext uri="{FF2B5EF4-FFF2-40B4-BE49-F238E27FC236}">
                <a16:creationId xmlns:a16="http://schemas.microsoft.com/office/drawing/2014/main" id="{0D2AF70A-CAA3-CF40-9C1D-8A5E1EBC46AA}"/>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096000" y="1841408"/>
            <a:ext cx="2405875" cy="4697505"/>
          </a:xfrm>
          <a:prstGeom prst="rect">
            <a:avLst/>
          </a:prstGeom>
        </p:spPr>
      </p:pic>
      <p:pic>
        <p:nvPicPr>
          <p:cNvPr id="8" name="Picture 7">
            <a:extLst>
              <a:ext uri="{FF2B5EF4-FFF2-40B4-BE49-F238E27FC236}">
                <a16:creationId xmlns:a16="http://schemas.microsoft.com/office/drawing/2014/main" id="{9BDFBD74-0C70-594B-8DEC-6D2EE111638F}"/>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313372" y="4842165"/>
            <a:ext cx="3546903" cy="1275196"/>
          </a:xfrm>
          <a:prstGeom prst="rect">
            <a:avLst/>
          </a:prstGeom>
        </p:spPr>
      </p:pic>
      <p:pic>
        <p:nvPicPr>
          <p:cNvPr id="9" name="Picture 8">
            <a:extLst>
              <a:ext uri="{FF2B5EF4-FFF2-40B4-BE49-F238E27FC236}">
                <a16:creationId xmlns:a16="http://schemas.microsoft.com/office/drawing/2014/main" id="{219B0323-6419-0E42-BCD5-DBD9DF240715}"/>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09600" y="5203305"/>
            <a:ext cx="1416627" cy="399561"/>
          </a:xfrm>
          <a:prstGeom prst="rect">
            <a:avLst/>
          </a:prstGeom>
        </p:spPr>
      </p:pic>
      <p:pic>
        <p:nvPicPr>
          <p:cNvPr id="10" name="Picture 9">
            <a:extLst>
              <a:ext uri="{FF2B5EF4-FFF2-40B4-BE49-F238E27FC236}">
                <a16:creationId xmlns:a16="http://schemas.microsoft.com/office/drawing/2014/main" id="{662D0CEC-71DE-CA43-9DF0-E467A551DE0C}"/>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962072" y="5602866"/>
            <a:ext cx="711681" cy="273087"/>
          </a:xfrm>
          <a:prstGeom prst="rect">
            <a:avLst/>
          </a:prstGeom>
        </p:spPr>
      </p:pic>
      <p:sp>
        <p:nvSpPr>
          <p:cNvPr id="11" name="Content Placeholder 2">
            <a:extLst>
              <a:ext uri="{FF2B5EF4-FFF2-40B4-BE49-F238E27FC236}">
                <a16:creationId xmlns:a16="http://schemas.microsoft.com/office/drawing/2014/main" id="{E27C45E3-BB2E-954A-BC4A-419EF0F4F27B}"/>
              </a:ext>
            </a:extLst>
          </p:cNvPr>
          <p:cNvSpPr txBox="1">
            <a:spLocks/>
          </p:cNvSpPr>
          <p:nvPr/>
        </p:nvSpPr>
        <p:spPr bwMode="auto">
          <a:xfrm>
            <a:off x="609600" y="2014149"/>
            <a:ext cx="5315269" cy="25549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defTabSz="457200" rtl="0" eaLnBrk="1" fontAlgn="base" hangingPunct="1">
              <a:spcBef>
                <a:spcPct val="20000"/>
              </a:spcBef>
              <a:spcAft>
                <a:spcPct val="0"/>
              </a:spcAft>
              <a:buFont typeface="Arial" charset="0"/>
              <a:buChar char="•"/>
              <a:defRPr sz="2400" kern="1200">
                <a:solidFill>
                  <a:schemeClr val="tx1"/>
                </a:solidFill>
                <a:latin typeface="Arial"/>
                <a:ea typeface="ＭＳ Ｐゴシック" charset="0"/>
                <a:cs typeface="Arial"/>
              </a:defRPr>
            </a:lvl1pPr>
            <a:lvl2pPr marL="742950" indent="-285750" algn="l" defTabSz="457200" rtl="0" eaLnBrk="1" fontAlgn="base" hangingPunct="1">
              <a:spcBef>
                <a:spcPct val="20000"/>
              </a:spcBef>
              <a:spcAft>
                <a:spcPct val="0"/>
              </a:spcAft>
              <a:buFont typeface="Arial" charset="0"/>
              <a:buChar char="–"/>
              <a:defRPr sz="2400" kern="1200">
                <a:solidFill>
                  <a:schemeClr val="tx1"/>
                </a:solidFill>
                <a:latin typeface="Arial"/>
                <a:ea typeface="ＭＳ Ｐゴシック" charset="0"/>
                <a:cs typeface="Arial"/>
              </a:defRPr>
            </a:lvl2pPr>
            <a:lvl3pPr marL="1143000" indent="-228600" algn="l" defTabSz="457200" rtl="0" eaLnBrk="1" fontAlgn="base" hangingPunct="1">
              <a:spcBef>
                <a:spcPct val="20000"/>
              </a:spcBef>
              <a:spcAft>
                <a:spcPct val="0"/>
              </a:spcAft>
              <a:buFont typeface="Arial" charset="0"/>
              <a:buChar char="•"/>
              <a:defRPr kern="1200">
                <a:solidFill>
                  <a:schemeClr val="tx1"/>
                </a:solidFill>
                <a:latin typeface="Arial"/>
                <a:ea typeface="ＭＳ Ｐゴシック" charset="0"/>
                <a:cs typeface="Arial"/>
              </a:defRPr>
            </a:lvl3pPr>
            <a:lvl4pPr marL="1600200" indent="-228600" algn="l" defTabSz="457200" rtl="0" eaLnBrk="1" fontAlgn="base" hangingPunct="1">
              <a:spcBef>
                <a:spcPct val="20000"/>
              </a:spcBef>
              <a:spcAft>
                <a:spcPct val="0"/>
              </a:spcAft>
              <a:buFont typeface="Arial" charset="0"/>
              <a:buChar char="–"/>
              <a:defRPr sz="1400" kern="1200">
                <a:solidFill>
                  <a:schemeClr val="tx1"/>
                </a:solidFill>
                <a:latin typeface="Arial"/>
                <a:ea typeface="ＭＳ Ｐゴシック" charset="0"/>
                <a:cs typeface="Arial"/>
              </a:defRPr>
            </a:lvl4pPr>
            <a:lvl5pPr marL="2057400" indent="-228600" algn="l" defTabSz="457200" rtl="0" eaLnBrk="1" fontAlgn="base" hangingPunct="1">
              <a:spcBef>
                <a:spcPct val="20000"/>
              </a:spcBef>
              <a:spcAft>
                <a:spcPct val="0"/>
              </a:spcAft>
              <a:buFont typeface="Arial" charset="0"/>
              <a:buChar char="»"/>
              <a:defRPr sz="1000" kern="1200">
                <a:solidFill>
                  <a:schemeClr val="tx1"/>
                </a:solidFill>
                <a:latin typeface="Arial"/>
                <a:ea typeface="ＭＳ Ｐゴシック" charset="0"/>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marR="0" lvl="0" indent="-342900" algn="l" defTabSz="457200" rtl="0" eaLnBrk="1" fontAlgn="base" latinLnBrk="0" hangingPunct="1">
              <a:lnSpc>
                <a:spcPct val="100000"/>
              </a:lnSpc>
              <a:spcBef>
                <a:spcPct val="20000"/>
              </a:spcBef>
              <a:spcAft>
                <a:spcPct val="0"/>
              </a:spcAft>
              <a:buClrTx/>
              <a:buSzTx/>
              <a:buFont typeface="Arial" charset="0"/>
              <a:buChar char="•"/>
              <a:tabLst/>
              <a:defRPr/>
            </a:pPr>
            <a:r>
              <a:rPr kumimoji="0" lang="en-US" sz="2000" b="0" i="0" u="none" strike="noStrike" kern="1200" cap="none" spc="0" normalizeH="0" baseline="0" noProof="0" dirty="0">
                <a:ln>
                  <a:noFill/>
                </a:ln>
                <a:solidFill>
                  <a:prstClr val="black"/>
                </a:solidFill>
                <a:effectLst/>
                <a:uLnTx/>
                <a:uFillTx/>
                <a:latin typeface="Arial"/>
                <a:ea typeface="ＭＳ Ｐゴシック" charset="0"/>
                <a:cs typeface="Arial"/>
              </a:rPr>
              <a:t>TRISO particle modeling is still under development from a mechanistic model standpoint</a:t>
            </a:r>
          </a:p>
          <a:p>
            <a:pPr marL="342900" marR="0" lvl="0" indent="-342900" algn="l" defTabSz="457200" rtl="0" eaLnBrk="1" fontAlgn="base" latinLnBrk="0" hangingPunct="1">
              <a:lnSpc>
                <a:spcPct val="100000"/>
              </a:lnSpc>
              <a:spcBef>
                <a:spcPct val="20000"/>
              </a:spcBef>
              <a:spcAft>
                <a:spcPct val="0"/>
              </a:spcAft>
              <a:buClrTx/>
              <a:buSzTx/>
              <a:buFont typeface="Arial" charset="0"/>
              <a:buChar char="•"/>
              <a:tabLst/>
              <a:defRPr/>
            </a:pPr>
            <a:r>
              <a:rPr kumimoji="0" lang="en-US" sz="2000" b="0" i="0" u="none" strike="noStrike" kern="1200" cap="none" spc="0" normalizeH="0" baseline="0" noProof="0" dirty="0">
                <a:ln>
                  <a:noFill/>
                </a:ln>
                <a:solidFill>
                  <a:prstClr val="black"/>
                </a:solidFill>
                <a:effectLst/>
                <a:uLnTx/>
                <a:uFillTx/>
                <a:latin typeface="Arial"/>
                <a:ea typeface="ＭＳ Ｐゴシック" charset="0"/>
                <a:cs typeface="Arial"/>
              </a:rPr>
              <a:t>Imperfect data for many critical fission products through different layers</a:t>
            </a:r>
          </a:p>
          <a:p>
            <a:pPr marL="342900" marR="0" lvl="0" indent="-342900" algn="l" defTabSz="457200" rtl="0" eaLnBrk="1" fontAlgn="base" latinLnBrk="0" hangingPunct="1">
              <a:lnSpc>
                <a:spcPct val="100000"/>
              </a:lnSpc>
              <a:spcBef>
                <a:spcPct val="20000"/>
              </a:spcBef>
              <a:spcAft>
                <a:spcPct val="0"/>
              </a:spcAft>
              <a:buClrTx/>
              <a:buSzTx/>
              <a:buFont typeface="Arial" charset="0"/>
              <a:buChar char="•"/>
              <a:tabLst/>
              <a:defRPr/>
            </a:pPr>
            <a:r>
              <a:rPr kumimoji="0" lang="en-US" sz="2000" b="0" i="0" u="none" strike="noStrike" kern="1200" cap="none" spc="0" normalizeH="0" baseline="0" noProof="0" dirty="0">
                <a:ln>
                  <a:noFill/>
                </a:ln>
                <a:solidFill>
                  <a:prstClr val="black"/>
                </a:solidFill>
                <a:effectLst/>
                <a:uLnTx/>
                <a:uFillTx/>
                <a:latin typeface="Arial"/>
                <a:ea typeface="ＭＳ Ｐゴシック" charset="0"/>
                <a:cs typeface="Arial"/>
              </a:rPr>
              <a:t>Data typically for UO2 only, not for UC or UCO fuel kernels</a:t>
            </a:r>
          </a:p>
          <a:p>
            <a:pPr marL="342900" marR="0" lvl="0" indent="-342900" algn="l" defTabSz="457200" rtl="0" eaLnBrk="1" fontAlgn="base" latinLnBrk="0" hangingPunct="1">
              <a:lnSpc>
                <a:spcPct val="100000"/>
              </a:lnSpc>
              <a:spcBef>
                <a:spcPct val="20000"/>
              </a:spcBef>
              <a:spcAft>
                <a:spcPct val="0"/>
              </a:spcAft>
              <a:buClrTx/>
              <a:buSzTx/>
              <a:buFont typeface="Arial" charset="0"/>
              <a:buChar char="•"/>
              <a:tabLst/>
              <a:defRPr/>
            </a:pPr>
            <a:endParaRPr kumimoji="0" lang="en-US" sz="2000" b="0" i="0" u="none" strike="noStrike" kern="1200" cap="none" spc="0" normalizeH="0" baseline="0" noProof="0" dirty="0">
              <a:ln>
                <a:noFill/>
              </a:ln>
              <a:solidFill>
                <a:prstClr val="black"/>
              </a:solidFill>
              <a:effectLst/>
              <a:uLnTx/>
              <a:uFillTx/>
              <a:latin typeface="Arial"/>
              <a:ea typeface="ＭＳ Ｐゴシック" charset="0"/>
              <a:cs typeface="Arial"/>
            </a:endParaRPr>
          </a:p>
          <a:p>
            <a:pPr marL="342900" marR="0" lvl="0" indent="-342900" algn="l" defTabSz="457200" rtl="0" eaLnBrk="1" fontAlgn="base" latinLnBrk="0" hangingPunct="1">
              <a:lnSpc>
                <a:spcPct val="100000"/>
              </a:lnSpc>
              <a:spcBef>
                <a:spcPct val="20000"/>
              </a:spcBef>
              <a:spcAft>
                <a:spcPct val="0"/>
              </a:spcAft>
              <a:buClrTx/>
              <a:buSzTx/>
              <a:buFont typeface="Arial" charset="0"/>
              <a:buChar char="•"/>
              <a:tabLst/>
              <a:defRPr/>
            </a:pPr>
            <a:endParaRPr kumimoji="0" lang="en-US" sz="2000" b="0" i="0" u="none" strike="noStrike" kern="1200" cap="none" spc="0" normalizeH="0" baseline="0" noProof="0" dirty="0">
              <a:ln>
                <a:noFill/>
              </a:ln>
              <a:solidFill>
                <a:prstClr val="black"/>
              </a:solidFill>
              <a:effectLst/>
              <a:uLnTx/>
              <a:uFillTx/>
              <a:latin typeface="Arial"/>
              <a:ea typeface="ＭＳ Ｐゴシック" charset="0"/>
              <a:cs typeface="Arial"/>
            </a:endParaRPr>
          </a:p>
          <a:p>
            <a:pPr marL="342900" marR="0" lvl="0" indent="-342900" algn="l" defTabSz="457200" rtl="0" eaLnBrk="1" fontAlgn="base" latinLnBrk="0" hangingPunct="1">
              <a:lnSpc>
                <a:spcPct val="100000"/>
              </a:lnSpc>
              <a:spcBef>
                <a:spcPct val="20000"/>
              </a:spcBef>
              <a:spcAft>
                <a:spcPct val="0"/>
              </a:spcAft>
              <a:buClrTx/>
              <a:buSzTx/>
              <a:buFont typeface="Arial" charset="0"/>
              <a:buChar char="•"/>
              <a:tabLst/>
              <a:defRPr/>
            </a:pPr>
            <a:endParaRPr kumimoji="0" lang="en-US" sz="2000" b="0" i="0" u="none" strike="noStrike" kern="1200" cap="none" spc="0" normalizeH="0" baseline="0" noProof="0" dirty="0">
              <a:ln>
                <a:noFill/>
              </a:ln>
              <a:solidFill>
                <a:prstClr val="black"/>
              </a:solidFill>
              <a:effectLst/>
              <a:uLnTx/>
              <a:uFillTx/>
              <a:latin typeface="Arial"/>
              <a:ea typeface="ＭＳ Ｐゴシック" charset="0"/>
              <a:cs typeface="Arial"/>
            </a:endParaRPr>
          </a:p>
        </p:txBody>
      </p:sp>
    </p:spTree>
    <p:extLst>
      <p:ext uri="{BB962C8B-B14F-4D97-AF65-F5344CB8AC3E}">
        <p14:creationId xmlns:p14="http://schemas.microsoft.com/office/powerpoint/2010/main" val="42212152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4375A6-1B0B-8841-A719-FDC48BFEACDB}"/>
              </a:ext>
            </a:extLst>
          </p:cNvPr>
          <p:cNvSpPr>
            <a:spLocks noGrp="1"/>
          </p:cNvSpPr>
          <p:nvPr>
            <p:ph type="title"/>
          </p:nvPr>
        </p:nvSpPr>
        <p:spPr/>
        <p:txBody>
          <a:bodyPr/>
          <a:lstStyle/>
          <a:p>
            <a:r>
              <a:rPr lang="en-US" dirty="0" err="1"/>
              <a:t>FeCrAl</a:t>
            </a:r>
            <a:endParaRPr lang="en-US" dirty="0"/>
          </a:p>
        </p:txBody>
      </p:sp>
      <p:sp>
        <p:nvSpPr>
          <p:cNvPr id="3" name="Content Placeholder 2">
            <a:extLst>
              <a:ext uri="{FF2B5EF4-FFF2-40B4-BE49-F238E27FC236}">
                <a16:creationId xmlns:a16="http://schemas.microsoft.com/office/drawing/2014/main" id="{E407E887-B0CF-714B-8195-9EADD4956EC4}"/>
              </a:ext>
            </a:extLst>
          </p:cNvPr>
          <p:cNvSpPr>
            <a:spLocks noGrp="1"/>
          </p:cNvSpPr>
          <p:nvPr>
            <p:ph idx="1"/>
          </p:nvPr>
        </p:nvSpPr>
        <p:spPr>
          <a:xfrm>
            <a:off x="609600" y="2160495"/>
            <a:ext cx="4846519" cy="3965670"/>
          </a:xfrm>
        </p:spPr>
        <p:txBody>
          <a:bodyPr/>
          <a:lstStyle/>
          <a:p>
            <a:r>
              <a:rPr lang="en-US" sz="2000" dirty="0"/>
              <a:t>Evolution of compositional randomness (precipitation) will affect the mechanical properties of </a:t>
            </a:r>
            <a:r>
              <a:rPr lang="en-US" sz="2000" dirty="0" err="1"/>
              <a:t>FeCrAl</a:t>
            </a:r>
            <a:endParaRPr lang="en-US" sz="2000" dirty="0"/>
          </a:p>
          <a:p>
            <a:r>
              <a:rPr lang="en-US" sz="2000" dirty="0"/>
              <a:t>Kinetic Monte Carlo simulations modeled the precipitation of alpha’ phase from bcc Fe-Cr alloys under thermal aging at various temperatures</a:t>
            </a:r>
          </a:p>
          <a:p>
            <a:r>
              <a:rPr lang="en-US" sz="2000" dirty="0"/>
              <a:t>Fe-Al alloys do not show any phase separation</a:t>
            </a:r>
          </a:p>
          <a:p>
            <a:r>
              <a:rPr lang="en-US" sz="2000" dirty="0"/>
              <a:t>Can determine critical temperatures for precipitation and the resulting microstructures to investigate potential hardening</a:t>
            </a:r>
          </a:p>
        </p:txBody>
      </p:sp>
      <p:sp>
        <p:nvSpPr>
          <p:cNvPr id="4" name="Slide Number Placeholder 3">
            <a:extLst>
              <a:ext uri="{FF2B5EF4-FFF2-40B4-BE49-F238E27FC236}">
                <a16:creationId xmlns:a16="http://schemas.microsoft.com/office/drawing/2014/main" id="{BDACF95B-295D-9440-A4A5-58C3C3BCD45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FF2C605-4958-CF43-AA48-80339EFDB0AF}"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5" name="Picture 4">
            <a:extLst>
              <a:ext uri="{FF2B5EF4-FFF2-40B4-BE49-F238E27FC236}">
                <a16:creationId xmlns:a16="http://schemas.microsoft.com/office/drawing/2014/main" id="{3768E076-4A2B-9247-9B4D-06D0C78BAA0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492701" y="1847852"/>
            <a:ext cx="3170217" cy="2184400"/>
          </a:xfrm>
          <a:prstGeom prst="rect">
            <a:avLst/>
          </a:prstGeom>
        </p:spPr>
      </p:pic>
      <p:pic>
        <p:nvPicPr>
          <p:cNvPr id="6" name="Picture 5">
            <a:extLst>
              <a:ext uri="{FF2B5EF4-FFF2-40B4-BE49-F238E27FC236}">
                <a16:creationId xmlns:a16="http://schemas.microsoft.com/office/drawing/2014/main" id="{D018691A-A48A-664A-9280-9DB83FE5A81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700644" y="1700692"/>
            <a:ext cx="3277152" cy="2478719"/>
          </a:xfrm>
          <a:prstGeom prst="rect">
            <a:avLst/>
          </a:prstGeom>
        </p:spPr>
      </p:pic>
      <p:pic>
        <p:nvPicPr>
          <p:cNvPr id="7" name="Picture 6">
            <a:extLst>
              <a:ext uri="{FF2B5EF4-FFF2-40B4-BE49-F238E27FC236}">
                <a16:creationId xmlns:a16="http://schemas.microsoft.com/office/drawing/2014/main" id="{642C1348-858F-6540-871E-8EFD87634AF4}"/>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864646" y="4179411"/>
            <a:ext cx="3170217" cy="2391470"/>
          </a:xfrm>
          <a:prstGeom prst="rect">
            <a:avLst/>
          </a:prstGeom>
        </p:spPr>
      </p:pic>
    </p:spTree>
    <p:extLst>
      <p:ext uri="{BB962C8B-B14F-4D97-AF65-F5344CB8AC3E}">
        <p14:creationId xmlns:p14="http://schemas.microsoft.com/office/powerpoint/2010/main" val="37503959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79B745-AE64-910E-F35B-AA9715713BE5}"/>
              </a:ext>
            </a:extLst>
          </p:cNvPr>
          <p:cNvSpPr>
            <a:spLocks noGrp="1"/>
          </p:cNvSpPr>
          <p:nvPr>
            <p:ph type="title"/>
          </p:nvPr>
        </p:nvSpPr>
        <p:spPr/>
        <p:txBody>
          <a:bodyPr/>
          <a:lstStyle/>
          <a:p>
            <a:r>
              <a:rPr lang="en-US" dirty="0"/>
              <a:t>Paper Project</a:t>
            </a:r>
          </a:p>
        </p:txBody>
      </p:sp>
      <p:sp>
        <p:nvSpPr>
          <p:cNvPr id="3" name="Content Placeholder 2">
            <a:extLst>
              <a:ext uri="{FF2B5EF4-FFF2-40B4-BE49-F238E27FC236}">
                <a16:creationId xmlns:a16="http://schemas.microsoft.com/office/drawing/2014/main" id="{4ABC7A7E-1BA0-6E57-9F62-DD920CC90484}"/>
              </a:ext>
            </a:extLst>
          </p:cNvPr>
          <p:cNvSpPr>
            <a:spLocks noGrp="1"/>
          </p:cNvSpPr>
          <p:nvPr>
            <p:ph idx="1"/>
          </p:nvPr>
        </p:nvSpPr>
        <p:spPr/>
        <p:txBody>
          <a:bodyPr/>
          <a:lstStyle/>
          <a:p>
            <a:r>
              <a:rPr lang="en-US" sz="2000" dirty="0"/>
              <a:t>Assigned papers uploaded to </a:t>
            </a:r>
            <a:r>
              <a:rPr lang="en-US" sz="2000" dirty="0" err="1"/>
              <a:t>moodle</a:t>
            </a:r>
            <a:r>
              <a:rPr lang="en-US" sz="2000" dirty="0"/>
              <a:t> with your name as a prefix</a:t>
            </a:r>
          </a:p>
          <a:p>
            <a:r>
              <a:rPr lang="en-US" sz="2000" dirty="0"/>
              <a:t>This will be a critical review of the paper, similar to what we do for QE2, but much shorter</a:t>
            </a:r>
          </a:p>
          <a:p>
            <a:r>
              <a:rPr lang="en-US" sz="2000" dirty="0"/>
              <a:t>15 minute presentation that summarizes what was done in the paper, provides context on why it was done, and reviews what could or should have been done, or could be done next</a:t>
            </a:r>
          </a:p>
          <a:p>
            <a:r>
              <a:rPr lang="en-US" sz="2000" dirty="0"/>
              <a:t>All presentations will be submitted via </a:t>
            </a:r>
            <a:r>
              <a:rPr lang="en-US" sz="2000" dirty="0" err="1"/>
              <a:t>moodle</a:t>
            </a:r>
            <a:r>
              <a:rPr lang="en-US" sz="2000" dirty="0"/>
              <a:t>, due by end of the day on Mar. 20</a:t>
            </a:r>
          </a:p>
          <a:p>
            <a:r>
              <a:rPr lang="en-US" sz="2000" dirty="0"/>
              <a:t>Presentations will take place in-class on Mar. 21 and Mar. 26</a:t>
            </a:r>
          </a:p>
          <a:p>
            <a:r>
              <a:rPr lang="en-US" sz="2000" dirty="0"/>
              <a:t>If you have a specific paper that you would like to review and applies to this topic field, present it to me and I will consider it</a:t>
            </a:r>
          </a:p>
          <a:p>
            <a:endParaRPr lang="en-US" sz="2000" dirty="0"/>
          </a:p>
        </p:txBody>
      </p:sp>
      <p:sp>
        <p:nvSpPr>
          <p:cNvPr id="4" name="Slide Number Placeholder 3">
            <a:extLst>
              <a:ext uri="{FF2B5EF4-FFF2-40B4-BE49-F238E27FC236}">
                <a16:creationId xmlns:a16="http://schemas.microsoft.com/office/drawing/2014/main" id="{7BFB001D-D207-416C-C057-9E0C24D887DA}"/>
              </a:ext>
            </a:extLst>
          </p:cNvPr>
          <p:cNvSpPr>
            <a:spLocks noGrp="1"/>
          </p:cNvSpPr>
          <p:nvPr>
            <p:ph type="sldNum" sz="quarter" idx="12"/>
          </p:nvPr>
        </p:nvSpPr>
        <p:spPr/>
        <p:txBody>
          <a:bodyPr/>
          <a:lstStyle/>
          <a:p>
            <a:pPr>
              <a:defRPr/>
            </a:pPr>
            <a:fld id="{3FF2C605-4958-CF43-AA48-80339EFDB0AF}" type="slidenum">
              <a:rPr lang="en-US" smtClean="0"/>
              <a:pPr>
                <a:defRPr/>
              </a:pPr>
              <a:t>3</a:t>
            </a:fld>
            <a:endParaRPr lang="en-US"/>
          </a:p>
        </p:txBody>
      </p:sp>
    </p:spTree>
    <p:extLst>
      <p:ext uri="{BB962C8B-B14F-4D97-AF65-F5344CB8AC3E}">
        <p14:creationId xmlns:p14="http://schemas.microsoft.com/office/powerpoint/2010/main" val="334795997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2DCCAD-BE05-A94F-B66A-EA2D3ABF07EF}"/>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C7C9A290-33D4-8D48-BEAB-3A09AD15C127}"/>
              </a:ext>
            </a:extLst>
          </p:cNvPr>
          <p:cNvSpPr>
            <a:spLocks noGrp="1"/>
          </p:cNvSpPr>
          <p:nvPr>
            <p:ph idx="1"/>
          </p:nvPr>
        </p:nvSpPr>
        <p:spPr/>
        <p:txBody>
          <a:bodyPr/>
          <a:lstStyle/>
          <a:p>
            <a:r>
              <a:rPr lang="en-US" dirty="0"/>
              <a:t>Researchers are working to develop materials models for the fuel and cladding that are mechanistic rather than empirical and that are based on the evolution of the microstructure rather than the burnup</a:t>
            </a:r>
          </a:p>
          <a:p>
            <a:endParaRPr lang="en-US" dirty="0"/>
          </a:p>
        </p:txBody>
      </p:sp>
      <p:sp>
        <p:nvSpPr>
          <p:cNvPr id="4" name="Slide Number Placeholder 3">
            <a:extLst>
              <a:ext uri="{FF2B5EF4-FFF2-40B4-BE49-F238E27FC236}">
                <a16:creationId xmlns:a16="http://schemas.microsoft.com/office/drawing/2014/main" id="{C5080A65-7384-FF4F-94B0-F4C3AB1A3F9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FF2C605-4958-CF43-AA48-80339EFDB0AF}"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3174524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29CC1-34E4-A34F-8621-801D8886CE7C}"/>
              </a:ext>
            </a:extLst>
          </p:cNvPr>
          <p:cNvSpPr>
            <a:spLocks noGrp="1"/>
          </p:cNvSpPr>
          <p:nvPr>
            <p:ph type="title"/>
          </p:nvPr>
        </p:nvSpPr>
        <p:spPr>
          <a:xfrm>
            <a:off x="963084" y="1234721"/>
            <a:ext cx="10363200" cy="1362075"/>
          </a:xfrm>
        </p:spPr>
        <p:txBody>
          <a:bodyPr/>
          <a:lstStyle/>
          <a:p>
            <a:r>
              <a:rPr lang="en-US" dirty="0"/>
              <a:t>Material Property Evolution</a:t>
            </a:r>
          </a:p>
        </p:txBody>
      </p:sp>
      <p:sp>
        <p:nvSpPr>
          <p:cNvPr id="4" name="Slide Number Placeholder 3">
            <a:extLst>
              <a:ext uri="{FF2B5EF4-FFF2-40B4-BE49-F238E27FC236}">
                <a16:creationId xmlns:a16="http://schemas.microsoft.com/office/drawing/2014/main" id="{2BFF06B0-02C9-F34D-82A4-D2D5BBAF684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A6BD0F-ABBC-C14D-BC96-77BE126A748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384837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D4DDCB-8197-8943-9C05-9F481DECD4FF}"/>
              </a:ext>
            </a:extLst>
          </p:cNvPr>
          <p:cNvSpPr>
            <a:spLocks noGrp="1"/>
          </p:cNvSpPr>
          <p:nvPr>
            <p:ph type="title"/>
          </p:nvPr>
        </p:nvSpPr>
        <p:spPr/>
        <p:txBody>
          <a:bodyPr/>
          <a:lstStyle/>
          <a:p>
            <a:r>
              <a:rPr lang="en-US" dirty="0"/>
              <a:t>Dislocations are imperfections associated with a line of lattice sites (1D defect)</a:t>
            </a:r>
          </a:p>
        </p:txBody>
      </p:sp>
      <p:sp>
        <p:nvSpPr>
          <p:cNvPr id="3" name="Content Placeholder 2">
            <a:extLst>
              <a:ext uri="{FF2B5EF4-FFF2-40B4-BE49-F238E27FC236}">
                <a16:creationId xmlns:a16="http://schemas.microsoft.com/office/drawing/2014/main" id="{4976C1CA-E184-004B-87AB-FF3F5EA307BB}"/>
              </a:ext>
            </a:extLst>
          </p:cNvPr>
          <p:cNvSpPr>
            <a:spLocks noGrp="1"/>
          </p:cNvSpPr>
          <p:nvPr>
            <p:ph idx="1"/>
          </p:nvPr>
        </p:nvSpPr>
        <p:spPr>
          <a:xfrm>
            <a:off x="609600" y="2160495"/>
            <a:ext cx="5585012" cy="3965670"/>
          </a:xfrm>
        </p:spPr>
        <p:txBody>
          <a:bodyPr/>
          <a:lstStyle/>
          <a:p>
            <a:r>
              <a:rPr lang="en-US" dirty="0"/>
              <a:t>In a dislocation, an extra half plane of atoms is inserted into the lattice</a:t>
            </a:r>
          </a:p>
          <a:p>
            <a:r>
              <a:rPr lang="en-US" dirty="0"/>
              <a:t>When it moves, only a small number of bonds are broken at a time</a:t>
            </a:r>
          </a:p>
          <a:p>
            <a:r>
              <a:rPr lang="en-US" dirty="0"/>
              <a:t>Dislocation motion controls the plastic (permanent) deformation of crystalline materials</a:t>
            </a:r>
          </a:p>
          <a:p>
            <a:endParaRPr lang="en-US" dirty="0"/>
          </a:p>
        </p:txBody>
      </p:sp>
      <p:sp>
        <p:nvSpPr>
          <p:cNvPr id="4" name="Slide Number Placeholder 3">
            <a:extLst>
              <a:ext uri="{FF2B5EF4-FFF2-40B4-BE49-F238E27FC236}">
                <a16:creationId xmlns:a16="http://schemas.microsoft.com/office/drawing/2014/main" id="{3F5E58C7-A17D-134D-88FA-E884F519C8C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FF2C605-4958-CF43-AA48-80339EFDB0AF}"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5" name="Picture 5" descr="Perspective view of edgedislocation">
            <a:extLst>
              <a:ext uri="{FF2B5EF4-FFF2-40B4-BE49-F238E27FC236}">
                <a16:creationId xmlns:a16="http://schemas.microsoft.com/office/drawing/2014/main" id="{92C716BF-F207-4C4F-BC67-768F75CC8AB4}"/>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7463962" y="2160495"/>
            <a:ext cx="3233698" cy="28063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 name="Picture 5">
            <a:extLst>
              <a:ext uri="{FF2B5EF4-FFF2-40B4-BE49-F238E27FC236}">
                <a16:creationId xmlns:a16="http://schemas.microsoft.com/office/drawing/2014/main" id="{791F20B1-4C6B-7648-AA1B-B5303D962A9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276598" y="4966849"/>
            <a:ext cx="7330166" cy="1891151"/>
          </a:xfrm>
          <a:prstGeom prst="rect">
            <a:avLst/>
          </a:prstGeom>
        </p:spPr>
      </p:pic>
    </p:spTree>
    <p:extLst>
      <p:ext uri="{BB962C8B-B14F-4D97-AF65-F5344CB8AC3E}">
        <p14:creationId xmlns:p14="http://schemas.microsoft.com/office/powerpoint/2010/main" val="17570972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3A8795-CA10-7146-83ED-9B29A8DE3317}"/>
              </a:ext>
            </a:extLst>
          </p:cNvPr>
          <p:cNvSpPr>
            <a:spLocks noGrp="1"/>
          </p:cNvSpPr>
          <p:nvPr>
            <p:ph type="title"/>
          </p:nvPr>
        </p:nvSpPr>
        <p:spPr/>
        <p:txBody>
          <a:bodyPr/>
          <a:lstStyle/>
          <a:p>
            <a:r>
              <a:rPr lang="en-US" dirty="0"/>
              <a:t>Grain boundaries</a:t>
            </a:r>
          </a:p>
        </p:txBody>
      </p:sp>
      <p:sp>
        <p:nvSpPr>
          <p:cNvPr id="3" name="Content Placeholder 2">
            <a:extLst>
              <a:ext uri="{FF2B5EF4-FFF2-40B4-BE49-F238E27FC236}">
                <a16:creationId xmlns:a16="http://schemas.microsoft.com/office/drawing/2014/main" id="{04AC52E9-77B9-2B4D-9E16-74F03B9A7DCA}"/>
              </a:ext>
            </a:extLst>
          </p:cNvPr>
          <p:cNvSpPr>
            <a:spLocks noGrp="1"/>
          </p:cNvSpPr>
          <p:nvPr>
            <p:ph idx="1"/>
          </p:nvPr>
        </p:nvSpPr>
        <p:spPr>
          <a:xfrm>
            <a:off x="609600" y="2160495"/>
            <a:ext cx="5549153" cy="3965670"/>
          </a:xfrm>
        </p:spPr>
        <p:txBody>
          <a:bodyPr/>
          <a:lstStyle/>
          <a:p>
            <a:r>
              <a:rPr lang="en-US" dirty="0"/>
              <a:t>Materials are typically composed of various regions where the crystal lattice is oriented differently. These regions are called </a:t>
            </a:r>
            <a:r>
              <a:rPr lang="en-US" b="1" dirty="0"/>
              <a:t>grains</a:t>
            </a:r>
            <a:endParaRPr lang="en-US" dirty="0"/>
          </a:p>
          <a:p>
            <a:r>
              <a:rPr lang="en-US" dirty="0"/>
              <a:t>When two grains meet, there is a plane of atoms that do not follow the crystal lattice called a </a:t>
            </a:r>
            <a:r>
              <a:rPr lang="en-US" b="1" dirty="0"/>
              <a:t>grain boundary</a:t>
            </a:r>
            <a:endParaRPr lang="en-US" dirty="0"/>
          </a:p>
          <a:p>
            <a:r>
              <a:rPr lang="en-US" dirty="0"/>
              <a:t>Most crystalline materials are polycrystalline, not single crystal</a:t>
            </a:r>
          </a:p>
          <a:p>
            <a:endParaRPr lang="en-US" dirty="0"/>
          </a:p>
        </p:txBody>
      </p:sp>
      <p:sp>
        <p:nvSpPr>
          <p:cNvPr id="4" name="Slide Number Placeholder 3">
            <a:extLst>
              <a:ext uri="{FF2B5EF4-FFF2-40B4-BE49-F238E27FC236}">
                <a16:creationId xmlns:a16="http://schemas.microsoft.com/office/drawing/2014/main" id="{7D341CCC-3101-7C43-86DE-9EF6B1629ED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FF2C605-4958-CF43-AA48-80339EFDB0AF}"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grpSp>
        <p:nvGrpSpPr>
          <p:cNvPr id="5" name="Group 4">
            <a:extLst>
              <a:ext uri="{FF2B5EF4-FFF2-40B4-BE49-F238E27FC236}">
                <a16:creationId xmlns:a16="http://schemas.microsoft.com/office/drawing/2014/main" id="{437F60CD-7AC2-D342-88AA-9EB584D5B2CF}"/>
              </a:ext>
            </a:extLst>
          </p:cNvPr>
          <p:cNvGrpSpPr/>
          <p:nvPr/>
        </p:nvGrpSpPr>
        <p:grpSpPr>
          <a:xfrm>
            <a:off x="7295258" y="2216150"/>
            <a:ext cx="4539490" cy="1815882"/>
            <a:chOff x="4546246" y="4977070"/>
            <a:chExt cx="4539490" cy="1815882"/>
          </a:xfrm>
        </p:grpSpPr>
        <p:pic>
          <p:nvPicPr>
            <p:cNvPr id="6" name="Picture 5">
              <a:extLst>
                <a:ext uri="{FF2B5EF4-FFF2-40B4-BE49-F238E27FC236}">
                  <a16:creationId xmlns:a16="http://schemas.microsoft.com/office/drawing/2014/main" id="{2235FCCB-71FA-1D46-96F8-91F1215C92BF}"/>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546246" y="4977070"/>
              <a:ext cx="2756892" cy="1745829"/>
            </a:xfrm>
            <a:prstGeom prst="rect">
              <a:avLst/>
            </a:prstGeom>
          </p:spPr>
        </p:pic>
        <p:sp>
          <p:nvSpPr>
            <p:cNvPr id="7" name="TextBox 6">
              <a:extLst>
                <a:ext uri="{FF2B5EF4-FFF2-40B4-BE49-F238E27FC236}">
                  <a16:creationId xmlns:a16="http://schemas.microsoft.com/office/drawing/2014/main" id="{ED4C3C27-BF36-6540-8222-32642F0D3B8D}"/>
                </a:ext>
              </a:extLst>
            </p:cNvPr>
            <p:cNvSpPr txBox="1"/>
            <p:nvPr/>
          </p:nvSpPr>
          <p:spPr>
            <a:xfrm>
              <a:off x="7396558" y="4977070"/>
              <a:ext cx="1689178" cy="181588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High-res transmission </a:t>
              </a:r>
              <a:r>
                <a:rPr kumimoji="0" lang="en-US" sz="1400" b="0" i="0" u="none" strike="noStrike" kern="1200" cap="none" spc="0" normalizeH="0" baseline="0" noProof="0" dirty="0" err="1">
                  <a:ln>
                    <a:noFill/>
                  </a:ln>
                  <a:solidFill>
                    <a:prstClr val="black"/>
                  </a:solidFill>
                  <a:effectLst/>
                  <a:uLnTx/>
                  <a:uFillTx/>
                  <a:latin typeface="Calibri"/>
                  <a:ea typeface="+mn-ea"/>
                  <a:cs typeface="+mn-cs"/>
                </a:rPr>
                <a:t>eleectron</a:t>
              </a:r>
              <a:r>
                <a:rPr kumimoji="0" lang="en-US" sz="1400" b="0" i="0" u="none" strike="noStrike" kern="1200" cap="none" spc="0" normalizeH="0" baseline="0" noProof="0" dirty="0">
                  <a:ln>
                    <a:noFill/>
                  </a:ln>
                  <a:solidFill>
                    <a:prstClr val="black"/>
                  </a:solidFill>
                  <a:effectLst/>
                  <a:uLnTx/>
                  <a:uFillTx/>
                  <a:latin typeface="Calibri"/>
                  <a:ea typeface="+mn-ea"/>
                  <a:cs typeface="+mn-cs"/>
                </a:rPr>
                <a:t> microscopy can also show individual atoms (palladium)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dirty="0" err="1">
                  <a:ln>
                    <a:noFill/>
                  </a:ln>
                  <a:solidFill>
                    <a:prstClr val="black"/>
                  </a:solidFill>
                  <a:effectLst/>
                  <a:uLnTx/>
                  <a:uFillTx/>
                  <a:latin typeface="Calibri"/>
                  <a:ea typeface="+mn-ea"/>
                  <a:cs typeface="+mn-cs"/>
                </a:rPr>
                <a:t>www.knmf.kit.edu</a:t>
              </a:r>
              <a:r>
                <a:rPr kumimoji="0" lang="en-US" sz="1400" b="0" i="1" u="none" strike="noStrike" kern="1200" cap="none" spc="0" normalizeH="0" baseline="0" noProof="0" dirty="0">
                  <a:ln>
                    <a:noFill/>
                  </a:ln>
                  <a:solidFill>
                    <a:prstClr val="black"/>
                  </a:solidFill>
                  <a:effectLst/>
                  <a:uLnTx/>
                  <a:uFillTx/>
                  <a:latin typeface="Calibri"/>
                  <a:ea typeface="+mn-ea"/>
                  <a:cs typeface="+mn-cs"/>
                </a:rPr>
                <a:t>/</a:t>
              </a:r>
              <a:r>
                <a:rPr kumimoji="0" lang="en-US" sz="1400" b="0" i="1" u="none" strike="noStrike" kern="1200" cap="none" spc="0" normalizeH="0" baseline="0" noProof="0" dirty="0" err="1">
                  <a:ln>
                    <a:noFill/>
                  </a:ln>
                  <a:solidFill>
                    <a:prstClr val="black"/>
                  </a:solidFill>
                  <a:effectLst/>
                  <a:uLnTx/>
                  <a:uFillTx/>
                  <a:latin typeface="Calibri"/>
                  <a:ea typeface="+mn-ea"/>
                  <a:cs typeface="+mn-cs"/>
                </a:rPr>
                <a:t>TEM.php</a:t>
              </a:r>
              <a:endParaRPr kumimoji="0" lang="en-US" sz="1400" b="0" i="1" u="none" strike="noStrike" kern="1200" cap="none" spc="0" normalizeH="0" baseline="0" noProof="0" dirty="0">
                <a:ln>
                  <a:noFill/>
                </a:ln>
                <a:solidFill>
                  <a:prstClr val="black"/>
                </a:solidFill>
                <a:effectLst/>
                <a:uLnTx/>
                <a:uFillTx/>
                <a:latin typeface="Calibri"/>
                <a:ea typeface="+mn-ea"/>
                <a:cs typeface="+mn-cs"/>
              </a:endParaRPr>
            </a:p>
          </p:txBody>
        </p:sp>
      </p:grpSp>
      <p:grpSp>
        <p:nvGrpSpPr>
          <p:cNvPr id="8" name="Group 7">
            <a:extLst>
              <a:ext uri="{FF2B5EF4-FFF2-40B4-BE49-F238E27FC236}">
                <a16:creationId xmlns:a16="http://schemas.microsoft.com/office/drawing/2014/main" id="{3A6E987F-69B8-904B-98D7-5489F6678E5E}"/>
              </a:ext>
            </a:extLst>
          </p:cNvPr>
          <p:cNvGrpSpPr/>
          <p:nvPr/>
        </p:nvGrpSpPr>
        <p:grpSpPr>
          <a:xfrm>
            <a:off x="8036683" y="4280476"/>
            <a:ext cx="2624363" cy="2218628"/>
            <a:chOff x="5454848" y="2985798"/>
            <a:chExt cx="2624363" cy="2218628"/>
          </a:xfrm>
        </p:grpSpPr>
        <p:pic>
          <p:nvPicPr>
            <p:cNvPr id="9" name="Picture 8">
              <a:extLst>
                <a:ext uri="{FF2B5EF4-FFF2-40B4-BE49-F238E27FC236}">
                  <a16:creationId xmlns:a16="http://schemas.microsoft.com/office/drawing/2014/main" id="{89431338-E8C2-D142-A7C8-E4C948BEA40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627715" y="2985798"/>
              <a:ext cx="2119260" cy="1695408"/>
            </a:xfrm>
            <a:prstGeom prst="rect">
              <a:avLst/>
            </a:prstGeom>
          </p:spPr>
        </p:pic>
        <p:sp>
          <p:nvSpPr>
            <p:cNvPr id="10" name="TextBox 9">
              <a:extLst>
                <a:ext uri="{FF2B5EF4-FFF2-40B4-BE49-F238E27FC236}">
                  <a16:creationId xmlns:a16="http://schemas.microsoft.com/office/drawing/2014/main" id="{F1C2482D-1D9E-0442-A2B6-37978F2E5806}"/>
                </a:ext>
              </a:extLst>
            </p:cNvPr>
            <p:cNvSpPr txBox="1"/>
            <p:nvPr/>
          </p:nvSpPr>
          <p:spPr>
            <a:xfrm>
              <a:off x="5454848" y="4681206"/>
              <a:ext cx="2624363"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Atomistic simulation of grain boundaries in 3D</a:t>
              </a:r>
              <a:endParaRPr kumimoji="0" lang="en-US" sz="1400" b="0" i="1" u="none" strike="noStrike" kern="1200" cap="none" spc="0" normalizeH="0" baseline="0" noProof="0" dirty="0">
                <a:ln>
                  <a:noFill/>
                </a:ln>
                <a:solidFill>
                  <a:prstClr val="black"/>
                </a:solidFill>
                <a:effectLst/>
                <a:uLnTx/>
                <a:uFillTx/>
                <a:latin typeface="Calibri"/>
                <a:ea typeface="+mn-ea"/>
                <a:cs typeface="+mn-cs"/>
              </a:endParaRPr>
            </a:p>
          </p:txBody>
        </p:sp>
      </p:grpSp>
    </p:spTree>
    <p:extLst>
      <p:ext uri="{BB962C8B-B14F-4D97-AF65-F5344CB8AC3E}">
        <p14:creationId xmlns:p14="http://schemas.microsoft.com/office/powerpoint/2010/main" val="11163663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FE3458-F86E-B349-B526-D77FDE4A4A29}"/>
              </a:ext>
            </a:extLst>
          </p:cNvPr>
          <p:cNvSpPr>
            <a:spLocks noGrp="1"/>
          </p:cNvSpPr>
          <p:nvPr>
            <p:ph type="title"/>
          </p:nvPr>
        </p:nvSpPr>
        <p:spPr/>
        <p:txBody>
          <a:bodyPr/>
          <a:lstStyle/>
          <a:p>
            <a:r>
              <a:rPr lang="en-US" dirty="0"/>
              <a:t>Metals are often cast, and polycrystals naturally form during casting</a:t>
            </a:r>
          </a:p>
        </p:txBody>
      </p:sp>
      <p:sp>
        <p:nvSpPr>
          <p:cNvPr id="4" name="Slide Number Placeholder 3">
            <a:extLst>
              <a:ext uri="{FF2B5EF4-FFF2-40B4-BE49-F238E27FC236}">
                <a16:creationId xmlns:a16="http://schemas.microsoft.com/office/drawing/2014/main" id="{F3F08A1C-57BD-B848-B5C0-3E6E08B5C03E}"/>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FF2C605-4958-CF43-AA48-80339EFDB0AF}"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5" name="Al20Cu_equiaxed.mov">
            <a:hlinkClick r:id="" action="ppaction://media"/>
            <a:extLst>
              <a:ext uri="{FF2B5EF4-FFF2-40B4-BE49-F238E27FC236}">
                <a16:creationId xmlns:a16="http://schemas.microsoft.com/office/drawing/2014/main" id="{AA4DEC58-AF50-9144-9622-C3871AF2CA0D}"/>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555598" y="2496884"/>
            <a:ext cx="4958275" cy="3718706"/>
          </a:xfrm>
          <a:prstGeom prst="rect">
            <a:avLst/>
          </a:prstGeom>
        </p:spPr>
      </p:pic>
      <p:pic>
        <p:nvPicPr>
          <p:cNvPr id="6" name="Solidification_Al8Cu.avi">
            <a:hlinkClick r:id="" action="ppaction://media"/>
            <a:extLst>
              <a:ext uri="{FF2B5EF4-FFF2-40B4-BE49-F238E27FC236}">
                <a16:creationId xmlns:a16="http://schemas.microsoft.com/office/drawing/2014/main" id="{0AB76A86-0B1F-C04E-B2FE-E62D2069284A}"/>
              </a:ext>
            </a:extLst>
          </p:cNvPr>
          <p:cNvPicPr>
            <a:picLocks noChangeAspect="1"/>
          </p:cNvPicPr>
          <p:nvPr>
            <a:videoFile r:link="rId4"/>
            <p:extLst>
              <p:ext uri="{DAA4B4D4-6D71-4841-9C94-3DE7FCFB9230}">
                <p14:media xmlns:p14="http://schemas.microsoft.com/office/powerpoint/2010/main" r:embed="rId3"/>
              </p:ext>
            </p:extLst>
          </p:nvPr>
        </p:nvPicPr>
        <p:blipFill>
          <a:blip r:embed="rId7"/>
          <a:stretch>
            <a:fillRect/>
          </a:stretch>
        </p:blipFill>
        <p:spPr>
          <a:xfrm>
            <a:off x="6733821" y="2348793"/>
            <a:ext cx="4007558" cy="4007558"/>
          </a:xfrm>
          <a:prstGeom prst="rect">
            <a:avLst/>
          </a:prstGeom>
        </p:spPr>
      </p:pic>
    </p:spTree>
    <p:extLst>
      <p:ext uri="{BB962C8B-B14F-4D97-AF65-F5344CB8AC3E}">
        <p14:creationId xmlns:p14="http://schemas.microsoft.com/office/powerpoint/2010/main" val="110150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0016"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3142"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11" restart="whenNotActive" fill="hold" evtFilter="cancelBubble" nodeType="interactiveSeq">
                <p:stCondLst>
                  <p:cond evt="onClick" delay="0">
                    <p:tgtEl>
                      <p:spTgt spid="5"/>
                    </p:tgtEl>
                  </p:cond>
                </p:stCondLst>
                <p:endSync evt="end" delay="0">
                  <p:rtn val="all"/>
                </p:endSync>
                <p:childTnLst>
                  <p:par>
                    <p:cTn id="12" fill="hold">
                      <p:stCondLst>
                        <p:cond delay="0"/>
                      </p:stCondLst>
                      <p:childTnLst>
                        <p:par>
                          <p:cTn id="13" fill="hold">
                            <p:stCondLst>
                              <p:cond delay="0"/>
                            </p:stCondLst>
                            <p:childTnLst>
                              <p:par>
                                <p:cTn id="14" presetID="2" presetClass="mediacall" presetSubtype="0" fill="hold" nodeType="clickEffect">
                                  <p:stCondLst>
                                    <p:cond delay="0"/>
                                  </p:stCondLst>
                                  <p:childTnLst>
                                    <p:cmd type="call" cmd="togglePause">
                                      <p:cBhvr>
                                        <p:cTn id="15" dur="1" fill="hold"/>
                                        <p:tgtEl>
                                          <p:spTgt spid="5"/>
                                        </p:tgtEl>
                                      </p:cBhvr>
                                    </p:cmd>
                                  </p:childTnLst>
                                </p:cTn>
                              </p:par>
                            </p:childTnLst>
                          </p:cTn>
                        </p:par>
                      </p:childTnLst>
                    </p:cTn>
                  </p:par>
                </p:childTnLst>
              </p:cTn>
              <p:nextCondLst>
                <p:cond evt="onClick" delay="0">
                  <p:tgtEl>
                    <p:spTgt spid="5"/>
                  </p:tgtEl>
                </p:cond>
              </p:nextCondLst>
            </p:seq>
            <p:seq concurrent="1" nextAc="seek">
              <p:cTn id="16" restart="whenNotActive" fill="hold" evtFilter="cancelBubble" nodeType="interactiveSeq">
                <p:stCondLst>
                  <p:cond evt="onClick" delay="0">
                    <p:tgtEl>
                      <p:spTgt spid="6"/>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6"/>
                                        </p:tgtEl>
                                      </p:cBhvr>
                                    </p:cmd>
                                  </p:childTnLst>
                                </p:cTn>
                              </p:par>
                            </p:childTnLst>
                          </p:cTn>
                        </p:par>
                      </p:childTnLst>
                    </p:cTn>
                  </p:par>
                </p:childTnLst>
              </p:cTn>
              <p:nextCondLst>
                <p:cond evt="onClick" delay="0">
                  <p:tgtEl>
                    <p:spTgt spid="6"/>
                  </p:tgtEl>
                </p:cond>
              </p:nextCondLst>
            </p:seq>
            <p:video>
              <p:cMediaNode vol="80000">
                <p:cTn id="21" fill="hold" display="0">
                  <p:stCondLst>
                    <p:cond delay="indefinite"/>
                  </p:stCondLst>
                </p:cTn>
                <p:tgtEl>
                  <p:spTgt spid="5"/>
                </p:tgtEl>
              </p:cMediaNode>
            </p:video>
            <p:video>
              <p:cMediaNode vol="80000">
                <p:cTn id="22" fill="hold" display="0">
                  <p:stCondLst>
                    <p:cond delay="indefinite"/>
                  </p:stCondLst>
                </p:cTn>
                <p:tgtEl>
                  <p:spTgt spid="6"/>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6F3D16-CED9-1A48-94D7-93804C423AA8}"/>
              </a:ext>
            </a:extLst>
          </p:cNvPr>
          <p:cNvSpPr>
            <a:spLocks noGrp="1"/>
          </p:cNvSpPr>
          <p:nvPr>
            <p:ph type="title"/>
          </p:nvPr>
        </p:nvSpPr>
        <p:spPr/>
        <p:txBody>
          <a:bodyPr/>
          <a:lstStyle/>
          <a:p>
            <a:r>
              <a:rPr lang="en-US" dirty="0"/>
              <a:t>Polycrystals naturally form during casting</a:t>
            </a:r>
          </a:p>
        </p:txBody>
      </p:sp>
      <p:sp>
        <p:nvSpPr>
          <p:cNvPr id="3" name="Content Placeholder 2">
            <a:extLst>
              <a:ext uri="{FF2B5EF4-FFF2-40B4-BE49-F238E27FC236}">
                <a16:creationId xmlns:a16="http://schemas.microsoft.com/office/drawing/2014/main" id="{04C63DA9-820E-1C47-88BE-B8102AF01731}"/>
              </a:ext>
            </a:extLst>
          </p:cNvPr>
          <p:cNvSpPr>
            <a:spLocks noGrp="1"/>
          </p:cNvSpPr>
          <p:nvPr>
            <p:ph idx="1"/>
          </p:nvPr>
        </p:nvSpPr>
        <p:spPr>
          <a:xfrm>
            <a:off x="609600" y="2160495"/>
            <a:ext cx="10972800" cy="1980581"/>
          </a:xfrm>
        </p:spPr>
        <p:txBody>
          <a:bodyPr/>
          <a:lstStyle/>
          <a:p>
            <a:r>
              <a:rPr lang="en-US" dirty="0"/>
              <a:t>Solidification begins in different regions of the melt, each with a different orientation</a:t>
            </a:r>
          </a:p>
          <a:p>
            <a:r>
              <a:rPr lang="en-US" dirty="0"/>
              <a:t>Once the different regions meet, grain boundaries form between them</a:t>
            </a:r>
          </a:p>
          <a:p>
            <a:endParaRPr lang="en-US" dirty="0"/>
          </a:p>
          <a:p>
            <a:endParaRPr lang="en-US" dirty="0"/>
          </a:p>
        </p:txBody>
      </p:sp>
      <p:sp>
        <p:nvSpPr>
          <p:cNvPr id="4" name="Slide Number Placeholder 3">
            <a:extLst>
              <a:ext uri="{FF2B5EF4-FFF2-40B4-BE49-F238E27FC236}">
                <a16:creationId xmlns:a16="http://schemas.microsoft.com/office/drawing/2014/main" id="{CACAB201-57AA-6243-A78B-75820C24A50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FF2C605-4958-CF43-AA48-80339EFDB0AF}"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5" name="Picture 4">
            <a:extLst>
              <a:ext uri="{FF2B5EF4-FFF2-40B4-BE49-F238E27FC236}">
                <a16:creationId xmlns:a16="http://schemas.microsoft.com/office/drawing/2014/main" id="{020225B4-A3FA-A84C-A7D5-F797265CC6EE}"/>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b="-3727"/>
          <a:stretch/>
        </p:blipFill>
        <p:spPr>
          <a:xfrm>
            <a:off x="1524000" y="3954698"/>
            <a:ext cx="9144000" cy="2107096"/>
          </a:xfrm>
          <a:prstGeom prst="rect">
            <a:avLst/>
          </a:prstGeom>
        </p:spPr>
      </p:pic>
    </p:spTree>
    <p:extLst>
      <p:ext uri="{BB962C8B-B14F-4D97-AF65-F5344CB8AC3E}">
        <p14:creationId xmlns:p14="http://schemas.microsoft.com/office/powerpoint/2010/main" val="13293866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1402F7-2D31-1143-8F48-9D89CBE49A1F}"/>
              </a:ext>
            </a:extLst>
          </p:cNvPr>
          <p:cNvSpPr>
            <a:spLocks noGrp="1"/>
          </p:cNvSpPr>
          <p:nvPr>
            <p:ph type="title"/>
          </p:nvPr>
        </p:nvSpPr>
        <p:spPr/>
        <p:txBody>
          <a:bodyPr/>
          <a:lstStyle/>
          <a:p>
            <a:r>
              <a:rPr lang="en-US" dirty="0"/>
              <a:t>Ceramic sintering</a:t>
            </a:r>
          </a:p>
        </p:txBody>
      </p:sp>
      <p:sp>
        <p:nvSpPr>
          <p:cNvPr id="3" name="Content Placeholder 2">
            <a:extLst>
              <a:ext uri="{FF2B5EF4-FFF2-40B4-BE49-F238E27FC236}">
                <a16:creationId xmlns:a16="http://schemas.microsoft.com/office/drawing/2014/main" id="{39CD1E36-79B2-E043-B3F4-43F97E84A79A}"/>
              </a:ext>
            </a:extLst>
          </p:cNvPr>
          <p:cNvSpPr>
            <a:spLocks noGrp="1"/>
          </p:cNvSpPr>
          <p:nvPr>
            <p:ph idx="1"/>
          </p:nvPr>
        </p:nvSpPr>
        <p:spPr>
          <a:xfrm>
            <a:off x="609600" y="2160495"/>
            <a:ext cx="4511040" cy="3965670"/>
          </a:xfrm>
        </p:spPr>
        <p:txBody>
          <a:bodyPr>
            <a:normAutofit fontScale="92500" lnSpcReduction="10000"/>
          </a:bodyPr>
          <a:lstStyle/>
          <a:p>
            <a:r>
              <a:rPr lang="en-US" dirty="0"/>
              <a:t>Ceramics are typically sintered, and polycrystals also naturally form from sintering</a:t>
            </a:r>
          </a:p>
          <a:p>
            <a:r>
              <a:rPr lang="en-US" dirty="0"/>
              <a:t>In sintering, powders are compacted at high temperature</a:t>
            </a:r>
          </a:p>
          <a:p>
            <a:r>
              <a:rPr lang="en-US" dirty="0"/>
              <a:t>The particles are each oriented differently, and as they fuse, grain boundaries form</a:t>
            </a:r>
          </a:p>
          <a:p>
            <a:r>
              <a:rPr lang="en-US" dirty="0"/>
              <a:t>The differences between the grain orientations result in the grain boundary</a:t>
            </a:r>
          </a:p>
          <a:p>
            <a:endParaRPr lang="en-US" dirty="0"/>
          </a:p>
        </p:txBody>
      </p:sp>
      <p:sp>
        <p:nvSpPr>
          <p:cNvPr id="4" name="Slide Number Placeholder 3">
            <a:extLst>
              <a:ext uri="{FF2B5EF4-FFF2-40B4-BE49-F238E27FC236}">
                <a16:creationId xmlns:a16="http://schemas.microsoft.com/office/drawing/2014/main" id="{89904BF5-C174-FE4D-9105-B111041BDE7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FF2C605-4958-CF43-AA48-80339EFDB0AF}"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5" name="Picture 4">
            <a:extLst>
              <a:ext uri="{FF2B5EF4-FFF2-40B4-BE49-F238E27FC236}">
                <a16:creationId xmlns:a16="http://schemas.microsoft.com/office/drawing/2014/main" id="{B8D165AE-CEA9-C749-A8F1-A6638F293C14}"/>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007731" y="2163838"/>
            <a:ext cx="6947093" cy="1998588"/>
          </a:xfrm>
          <a:prstGeom prst="rect">
            <a:avLst/>
          </a:prstGeom>
        </p:spPr>
      </p:pic>
      <p:pic>
        <p:nvPicPr>
          <p:cNvPr id="6" name="Picture 5">
            <a:extLst>
              <a:ext uri="{FF2B5EF4-FFF2-40B4-BE49-F238E27FC236}">
                <a16:creationId xmlns:a16="http://schemas.microsoft.com/office/drawing/2014/main" id="{A43B3042-8D15-AD49-8EBB-9355632B4504}"/>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5398489" y="4700364"/>
            <a:ext cx="3142876" cy="1646574"/>
          </a:xfrm>
          <a:prstGeom prst="rect">
            <a:avLst/>
          </a:prstGeom>
        </p:spPr>
      </p:pic>
      <p:pic>
        <p:nvPicPr>
          <p:cNvPr id="7" name="Picture 6">
            <a:extLst>
              <a:ext uri="{FF2B5EF4-FFF2-40B4-BE49-F238E27FC236}">
                <a16:creationId xmlns:a16="http://schemas.microsoft.com/office/drawing/2014/main" id="{D1BF6F37-5B02-324B-BC6E-31DC65010288}"/>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8847046" y="4357763"/>
            <a:ext cx="2398070" cy="2060115"/>
          </a:xfrm>
          <a:prstGeom prst="rect">
            <a:avLst/>
          </a:prstGeom>
        </p:spPr>
      </p:pic>
    </p:spTree>
    <p:extLst>
      <p:ext uri="{BB962C8B-B14F-4D97-AF65-F5344CB8AC3E}">
        <p14:creationId xmlns:p14="http://schemas.microsoft.com/office/powerpoint/2010/main" val="3989236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NCStateU-horizontal-left-logo">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5924</TotalTime>
  <Words>1735</Words>
  <Application>Microsoft Macintosh PowerPoint</Application>
  <PresentationFormat>Widescreen</PresentationFormat>
  <Paragraphs>268</Paragraphs>
  <Slides>30</Slides>
  <Notes>1</Notes>
  <HiddenSlides>0</HiddenSlides>
  <MMClips>2</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30</vt:i4>
      </vt:variant>
    </vt:vector>
  </HeadingPairs>
  <TitlesOfParts>
    <vt:vector size="36" baseType="lpstr">
      <vt:lpstr>Arial</vt:lpstr>
      <vt:lpstr>Calibri</vt:lpstr>
      <vt:lpstr>Calibri Light</vt:lpstr>
      <vt:lpstr>Times New Roman</vt:lpstr>
      <vt:lpstr>Office Theme</vt:lpstr>
      <vt:lpstr>NCStateU-horizontal-left-logo</vt:lpstr>
      <vt:lpstr>Nuclear Fuel Performance</vt:lpstr>
      <vt:lpstr>Last Time</vt:lpstr>
      <vt:lpstr>Paper Project</vt:lpstr>
      <vt:lpstr>Material Property Evolution</vt:lpstr>
      <vt:lpstr>Dislocations are imperfections associated with a line of lattice sites (1D defect)</vt:lpstr>
      <vt:lpstr>Grain boundaries</vt:lpstr>
      <vt:lpstr>Metals are often cast, and polycrystals naturally form during casting</vt:lpstr>
      <vt:lpstr>Polycrystals naturally form during casting</vt:lpstr>
      <vt:lpstr>Ceramic sintering</vt:lpstr>
      <vt:lpstr>Distribution of grain sizes</vt:lpstr>
      <vt:lpstr>3D Defects</vt:lpstr>
      <vt:lpstr>Microstructure</vt:lpstr>
      <vt:lpstr>Material processing</vt:lpstr>
      <vt:lpstr>Material processing</vt:lpstr>
      <vt:lpstr>Material processing</vt:lpstr>
      <vt:lpstr>Summary</vt:lpstr>
      <vt:lpstr>mechanistic modeling</vt:lpstr>
      <vt:lpstr>Microstructure-based fuel performance modeling</vt:lpstr>
      <vt:lpstr>Example: fission gas behavior in the fuel</vt:lpstr>
      <vt:lpstr>Multiscale separate effects experiments and simulations inform the development of the models</vt:lpstr>
      <vt:lpstr>Microstructure-based models</vt:lpstr>
      <vt:lpstr>Parametrizing the mechanistic model</vt:lpstr>
      <vt:lpstr>Parametrizing the mechanistic model</vt:lpstr>
      <vt:lpstr>Parametrizing the mechanistic model</vt:lpstr>
      <vt:lpstr>Comparing with experiments…</vt:lpstr>
      <vt:lpstr>UZr Fuel Performance Modeling</vt:lpstr>
      <vt:lpstr>U3Si2 Fuel Performance Modeling</vt:lpstr>
      <vt:lpstr>TRISO Particle Fuel Performance Modeling</vt:lpstr>
      <vt:lpstr>FeCrAl</vt:lpstr>
      <vt:lpstr>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Exam 1 is in the books</dc:title>
  <dc:creator>Benjamin Beeler</dc:creator>
  <cp:lastModifiedBy>Benjamin Beeler</cp:lastModifiedBy>
  <cp:revision>93</cp:revision>
  <dcterms:created xsi:type="dcterms:W3CDTF">2020-02-03T20:17:36Z</dcterms:created>
  <dcterms:modified xsi:type="dcterms:W3CDTF">2025-02-06T21:33:00Z</dcterms:modified>
</cp:coreProperties>
</file>